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4"/>
  </p:notesMasterIdLst>
  <p:handoutMasterIdLst>
    <p:handoutMasterId r:id="rId45"/>
  </p:handoutMasterIdLst>
  <p:sldIdLst>
    <p:sldId id="416" r:id="rId2"/>
    <p:sldId id="258" r:id="rId3"/>
    <p:sldId id="434" r:id="rId4"/>
    <p:sldId id="435" r:id="rId5"/>
    <p:sldId id="436" r:id="rId6"/>
    <p:sldId id="261" r:id="rId7"/>
    <p:sldId id="268" r:id="rId8"/>
    <p:sldId id="273" r:id="rId9"/>
    <p:sldId id="265" r:id="rId10"/>
    <p:sldId id="424" r:id="rId11"/>
    <p:sldId id="343" r:id="rId12"/>
    <p:sldId id="309" r:id="rId13"/>
    <p:sldId id="379" r:id="rId14"/>
    <p:sldId id="348" r:id="rId15"/>
    <p:sldId id="432" r:id="rId16"/>
    <p:sldId id="429" r:id="rId17"/>
    <p:sldId id="312" r:id="rId18"/>
    <p:sldId id="313" r:id="rId19"/>
    <p:sldId id="349" r:id="rId20"/>
    <p:sldId id="431" r:id="rId21"/>
    <p:sldId id="314" r:id="rId22"/>
    <p:sldId id="350" r:id="rId23"/>
    <p:sldId id="428" r:id="rId24"/>
    <p:sldId id="315" r:id="rId25"/>
    <p:sldId id="415" r:id="rId26"/>
    <p:sldId id="352" r:id="rId27"/>
    <p:sldId id="316" r:id="rId28"/>
    <p:sldId id="354" r:id="rId29"/>
    <p:sldId id="430" r:id="rId30"/>
    <p:sldId id="317" r:id="rId31"/>
    <p:sldId id="355" r:id="rId32"/>
    <p:sldId id="425" r:id="rId33"/>
    <p:sldId id="319" r:id="rId34"/>
    <p:sldId id="359" r:id="rId35"/>
    <p:sldId id="426" r:id="rId36"/>
    <p:sldId id="320" r:id="rId37"/>
    <p:sldId id="367" r:id="rId38"/>
    <p:sldId id="324" r:id="rId39"/>
    <p:sldId id="331" r:id="rId40"/>
    <p:sldId id="332" r:id="rId41"/>
    <p:sldId id="333" r:id="rId42"/>
    <p:sldId id="420" r:id="rId43"/>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752"/>
    <a:srgbClr val="D5BF3B"/>
    <a:srgbClr val="FFFF99"/>
    <a:srgbClr val="003366"/>
    <a:srgbClr val="E25B00"/>
    <a:srgbClr val="B2B2B2"/>
    <a:srgbClr val="DC794C"/>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1152" autoAdjust="0"/>
  </p:normalViewPr>
  <p:slideViewPr>
    <p:cSldViewPr snapToGrid="0">
      <p:cViewPr>
        <p:scale>
          <a:sx n="90" d="100"/>
          <a:sy n="90" d="100"/>
        </p:scale>
        <p:origin x="-726" y="-684"/>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notesViewPr>
    <p:cSldViewPr snapToGrid="0">
      <p:cViewPr varScale="1">
        <p:scale>
          <a:sx n="81" d="100"/>
          <a:sy n="81" d="100"/>
        </p:scale>
        <p:origin x="-2052" y="-96"/>
      </p:cViewPr>
      <p:guideLst>
        <p:guide orient="horz" pos="2924"/>
        <p:guide pos="2205"/>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dirty="0"/>
          </a:p>
        </p:txBody>
      </p:sp>
      <p:sp>
        <p:nvSpPr>
          <p:cNvPr id="11878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118788" name="Rectangle 4"/>
          <p:cNvSpPr>
            <a:spLocks noGrp="1" noChangeArrowheads="1"/>
          </p:cNvSpPr>
          <p:nvPr>
            <p:ph type="ftr" sz="quarter" idx="2"/>
          </p:nvPr>
        </p:nvSpPr>
        <p:spPr bwMode="auto">
          <a:xfrm>
            <a:off x="1" y="8818564"/>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118789" name="Rectangle 5"/>
          <p:cNvSpPr>
            <a:spLocks noGrp="1" noChangeArrowheads="1"/>
          </p:cNvSpPr>
          <p:nvPr>
            <p:ph type="sldNum" sz="quarter" idx="3"/>
          </p:nvPr>
        </p:nvSpPr>
        <p:spPr bwMode="auto">
          <a:xfrm>
            <a:off x="3963988" y="8818564"/>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09B663D-F883-4674-B1AA-944FA5AC1EB7}"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dirty="0"/>
          </a:p>
        </p:txBody>
      </p:sp>
      <p:sp>
        <p:nvSpPr>
          <p:cNvPr id="124931"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12493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124933" name="Rectangle 5"/>
          <p:cNvSpPr>
            <a:spLocks noGrp="1" noChangeArrowheads="1"/>
          </p:cNvSpPr>
          <p:nvPr>
            <p:ph type="body" sz="quarter" idx="3"/>
          </p:nvPr>
        </p:nvSpPr>
        <p:spPr bwMode="auto">
          <a:xfrm>
            <a:off x="700088" y="4410076"/>
            <a:ext cx="5597525"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4" name="Rectangle 6"/>
          <p:cNvSpPr>
            <a:spLocks noGrp="1" noChangeArrowheads="1"/>
          </p:cNvSpPr>
          <p:nvPr>
            <p:ph type="ftr" sz="quarter" idx="4"/>
          </p:nvPr>
        </p:nvSpPr>
        <p:spPr bwMode="auto">
          <a:xfrm>
            <a:off x="1" y="8818564"/>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124935" name="Rectangle 7"/>
          <p:cNvSpPr>
            <a:spLocks noGrp="1" noChangeArrowheads="1"/>
          </p:cNvSpPr>
          <p:nvPr>
            <p:ph type="sldNum" sz="quarter" idx="5"/>
          </p:nvPr>
        </p:nvSpPr>
        <p:spPr bwMode="auto">
          <a:xfrm>
            <a:off x="3963988" y="8818564"/>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E6581D3-35C6-4AEC-B840-E0F7F725A9CE}"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3242" name="Rectangle 10"/>
          <p:cNvSpPr>
            <a:spLocks noChangeArrowheads="1"/>
          </p:cNvSpPr>
          <p:nvPr userDrawn="1"/>
        </p:nvSpPr>
        <p:spPr bwMode="auto">
          <a:xfrm>
            <a:off x="0" y="0"/>
            <a:ext cx="9144000" cy="939800"/>
          </a:xfrm>
          <a:prstGeom prst="rect">
            <a:avLst/>
          </a:prstGeom>
          <a:solidFill>
            <a:srgbClr val="CA5B27"/>
          </a:solidFill>
          <a:ln w="9525">
            <a:noFill/>
            <a:miter lim="800000"/>
            <a:headEnd/>
            <a:tailEnd/>
          </a:ln>
        </p:spPr>
        <p:txBody>
          <a:bodyPr wrap="none" anchor="ctr"/>
          <a:lstStyle/>
          <a:p>
            <a:endParaRPr lang="en-US" dirty="0"/>
          </a:p>
        </p:txBody>
      </p:sp>
      <p:sp>
        <p:nvSpPr>
          <p:cNvPr id="223237" name="Rectangle 5"/>
          <p:cNvSpPr>
            <a:spLocks noGrp="1" noChangeArrowheads="1"/>
          </p:cNvSpPr>
          <p:nvPr>
            <p:ph type="ctrTitle"/>
          </p:nvPr>
        </p:nvSpPr>
        <p:spPr>
          <a:xfrm>
            <a:off x="292100" y="1333500"/>
            <a:ext cx="4051300" cy="1381125"/>
          </a:xfrm>
        </p:spPr>
        <p:txBody>
          <a:bodyPr/>
          <a:lstStyle>
            <a:lvl1pPr>
              <a:defRPr sz="3600">
                <a:solidFill>
                  <a:srgbClr val="CC3300"/>
                </a:solidFill>
              </a:defRPr>
            </a:lvl1pPr>
          </a:lstStyle>
          <a:p>
            <a:r>
              <a:rPr lang="en-US"/>
              <a:t>a modular approach</a:t>
            </a:r>
          </a:p>
        </p:txBody>
      </p:sp>
      <p:sp>
        <p:nvSpPr>
          <p:cNvPr id="223239" name="Rectangle 7"/>
          <p:cNvSpPr>
            <a:spLocks noGrp="1" noChangeArrowheads="1"/>
          </p:cNvSpPr>
          <p:nvPr>
            <p:ph type="subTitle" sz="quarter" idx="1"/>
          </p:nvPr>
        </p:nvSpPr>
        <p:spPr>
          <a:xfrm>
            <a:off x="3352800" y="6184900"/>
            <a:ext cx="5791200" cy="673100"/>
          </a:xfrm>
        </p:spPr>
        <p:txBody>
          <a:bodyPr/>
          <a:lstStyle>
            <a:lvl1pPr marL="0" indent="0" algn="r">
              <a:buFontTx/>
              <a:buNone/>
              <a:defRPr sz="1600" b="1">
                <a:solidFill>
                  <a:srgbClr val="DC794C"/>
                </a:solidFill>
              </a:defRPr>
            </a:lvl1pPr>
          </a:lstStyle>
          <a:p>
            <a:r>
              <a:rPr lang="en-US"/>
              <a:t>Click to edit Master subtitle style</a:t>
            </a:r>
          </a:p>
        </p:txBody>
      </p:sp>
      <p:sp>
        <p:nvSpPr>
          <p:cNvPr id="223240" name="Rectangle 8"/>
          <p:cNvSpPr>
            <a:spLocks noChangeArrowheads="1"/>
          </p:cNvSpPr>
          <p:nvPr userDrawn="1"/>
        </p:nvSpPr>
        <p:spPr bwMode="auto">
          <a:xfrm>
            <a:off x="228600" y="6400800"/>
            <a:ext cx="2667000" cy="304800"/>
          </a:xfrm>
          <a:prstGeom prst="rect">
            <a:avLst/>
          </a:prstGeom>
          <a:noFill/>
          <a:ln w="9525" algn="ctr">
            <a:noFill/>
            <a:miter lim="800000"/>
            <a:headEnd/>
            <a:tailEnd/>
          </a:ln>
          <a:effectLst/>
        </p:spPr>
        <p:txBody>
          <a:bodyPr wrap="none" anchor="ctr"/>
          <a:lstStyle/>
          <a:p>
            <a:pPr eaLnBrk="1" hangingPunct="1"/>
            <a:r>
              <a:rPr lang="en-US" sz="1400" dirty="0"/>
              <a:t>www.morganlewis.com</a:t>
            </a:r>
          </a:p>
        </p:txBody>
      </p:sp>
      <p:pic>
        <p:nvPicPr>
          <p:cNvPr id="223243" name="Picture 11" descr="MLB-Logo_KO"/>
          <p:cNvPicPr>
            <a:picLocks noChangeAspect="1" noChangeArrowheads="1"/>
          </p:cNvPicPr>
          <p:nvPr userDrawn="1"/>
        </p:nvPicPr>
        <p:blipFill>
          <a:blip r:embed="rId2" cstate="print"/>
          <a:srcRect/>
          <a:stretch>
            <a:fillRect/>
          </a:stretch>
        </p:blipFill>
        <p:spPr bwMode="auto">
          <a:xfrm>
            <a:off x="396875" y="282575"/>
            <a:ext cx="2195513" cy="369888"/>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5FD4285-0E0C-483F-BE92-30FC05A0029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1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41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DB56210-2F92-42AF-8C7A-2B3C7E122CB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FDE5D61-4048-4D39-8A02-FAC8D371721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0D847C4-4097-4E49-A971-9A00782ED34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5700"/>
            <a:ext cx="4038600"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55700"/>
            <a:ext cx="4038600" cy="505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AC9B291-83D3-422F-9653-40976C615BC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03F2C6-1A1F-44B1-B279-CEC42EA5221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419EA5B-7997-41FF-AAC0-27A6AAD0CF93}"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F08B7D6-4240-473E-874D-E5AD5433A8F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5549D64-AB08-4651-BDE5-00B34930B62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234B079-D35F-4BE2-B8BE-D758877937B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sldNum" sz="quarter" idx="4"/>
          </p:nvPr>
        </p:nvSpPr>
        <p:spPr bwMode="auto">
          <a:xfrm>
            <a:off x="4114800" y="64516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1">
                <a:solidFill>
                  <a:srgbClr val="003366"/>
                </a:solidFill>
              </a:defRPr>
            </a:lvl1pPr>
          </a:lstStyle>
          <a:p>
            <a:fld id="{C73904C3-E374-4E3C-AF38-BF02F7590BB5}" type="slidenum">
              <a:rPr lang="en-US"/>
              <a:pPr/>
              <a:t>‹#›</a:t>
            </a:fld>
            <a:endParaRPr lang="en-US" dirty="0"/>
          </a:p>
        </p:txBody>
      </p:sp>
      <p:sp>
        <p:nvSpPr>
          <p:cNvPr id="222211" name="Rectangle 3"/>
          <p:cNvSpPr>
            <a:spLocks noChangeArrowheads="1"/>
          </p:cNvSpPr>
          <p:nvPr/>
        </p:nvSpPr>
        <p:spPr bwMode="auto">
          <a:xfrm>
            <a:off x="0" y="0"/>
            <a:ext cx="9144000" cy="1041400"/>
          </a:xfrm>
          <a:prstGeom prst="rect">
            <a:avLst/>
          </a:prstGeom>
          <a:solidFill>
            <a:srgbClr val="CA5B27"/>
          </a:solidFill>
          <a:ln w="9525">
            <a:noFill/>
            <a:miter lim="800000"/>
            <a:headEnd/>
            <a:tailEnd/>
          </a:ln>
        </p:spPr>
        <p:txBody>
          <a:bodyPr wrap="none" anchor="ctr"/>
          <a:lstStyle/>
          <a:p>
            <a:endParaRPr lang="en-US" dirty="0"/>
          </a:p>
        </p:txBody>
      </p:sp>
      <p:sp>
        <p:nvSpPr>
          <p:cNvPr id="222212" name="Rectangle 4"/>
          <p:cNvSpPr>
            <a:spLocks noGrp="1" noChangeArrowheads="1"/>
          </p:cNvSpPr>
          <p:nvPr>
            <p:ph type="title"/>
          </p:nvPr>
        </p:nvSpPr>
        <p:spPr bwMode="auto">
          <a:xfrm>
            <a:off x="457200" y="84138"/>
            <a:ext cx="8229600" cy="863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2213" name="Rectangle 5"/>
          <p:cNvSpPr>
            <a:spLocks noGrp="1" noChangeArrowheads="1"/>
          </p:cNvSpPr>
          <p:nvPr>
            <p:ph type="body" idx="1"/>
          </p:nvPr>
        </p:nvSpPr>
        <p:spPr bwMode="auto">
          <a:xfrm>
            <a:off x="457200" y="1155700"/>
            <a:ext cx="8229600" cy="505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22214" name="Picture 6" descr="ml_539"/>
          <p:cNvPicPr>
            <a:picLocks noChangeAspect="1" noChangeArrowheads="1"/>
          </p:cNvPicPr>
          <p:nvPr userDrawn="1"/>
        </p:nvPicPr>
        <p:blipFill>
          <a:blip r:embed="rId13" cstate="print"/>
          <a:srcRect/>
          <a:stretch>
            <a:fillRect/>
          </a:stretch>
        </p:blipFill>
        <p:spPr bwMode="auto">
          <a:xfrm>
            <a:off x="6908800" y="6381750"/>
            <a:ext cx="1822450" cy="363538"/>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ctr" rtl="0" fontAlgn="base">
        <a:spcBef>
          <a:spcPct val="0"/>
        </a:spcBef>
        <a:spcAft>
          <a:spcPct val="0"/>
        </a:spcAft>
        <a:defRPr sz="3200">
          <a:solidFill>
            <a:schemeClr val="bg1"/>
          </a:solidFill>
          <a:latin typeface="+mj-lt"/>
          <a:ea typeface="+mj-ea"/>
          <a:cs typeface="+mj-cs"/>
        </a:defRPr>
      </a:lvl1pPr>
      <a:lvl2pPr algn="ctr" rtl="0" fontAlgn="base">
        <a:spcBef>
          <a:spcPct val="0"/>
        </a:spcBef>
        <a:spcAft>
          <a:spcPct val="0"/>
        </a:spcAft>
        <a:defRPr sz="3200">
          <a:solidFill>
            <a:schemeClr val="bg1"/>
          </a:solidFill>
          <a:latin typeface="Arial" charset="0"/>
        </a:defRPr>
      </a:lvl2pPr>
      <a:lvl3pPr algn="ctr" rtl="0" fontAlgn="base">
        <a:spcBef>
          <a:spcPct val="0"/>
        </a:spcBef>
        <a:spcAft>
          <a:spcPct val="0"/>
        </a:spcAft>
        <a:defRPr sz="3200">
          <a:solidFill>
            <a:schemeClr val="bg1"/>
          </a:solidFill>
          <a:latin typeface="Arial" charset="0"/>
        </a:defRPr>
      </a:lvl3pPr>
      <a:lvl4pPr algn="ctr" rtl="0" fontAlgn="base">
        <a:spcBef>
          <a:spcPct val="0"/>
        </a:spcBef>
        <a:spcAft>
          <a:spcPct val="0"/>
        </a:spcAft>
        <a:defRPr sz="3200">
          <a:solidFill>
            <a:schemeClr val="bg1"/>
          </a:solidFill>
          <a:latin typeface="Arial" charset="0"/>
        </a:defRPr>
      </a:lvl4pPr>
      <a:lvl5pPr algn="ctr" rtl="0" fontAlgn="base">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har char="•"/>
        <a:defRPr sz="2800">
          <a:solidFill>
            <a:srgbClr val="4D4D4D"/>
          </a:solidFill>
          <a:latin typeface="+mn-lt"/>
          <a:ea typeface="+mn-ea"/>
          <a:cs typeface="+mn-cs"/>
        </a:defRPr>
      </a:lvl1pPr>
      <a:lvl2pPr marL="742950" indent="-285750" algn="l" rtl="0" fontAlgn="base">
        <a:spcBef>
          <a:spcPct val="40000"/>
        </a:spcBef>
        <a:spcAft>
          <a:spcPct val="20000"/>
        </a:spcAft>
        <a:buClr>
          <a:schemeClr val="bg2"/>
        </a:buClr>
        <a:buSzPct val="115000"/>
        <a:buChar char="•"/>
        <a:defRPr sz="2200">
          <a:solidFill>
            <a:srgbClr val="008BA6"/>
          </a:solidFill>
          <a:latin typeface="+mn-lt"/>
        </a:defRPr>
      </a:lvl2pPr>
      <a:lvl3pPr marL="1143000" indent="-228600" algn="l" rtl="0" fontAlgn="base">
        <a:spcBef>
          <a:spcPct val="30000"/>
        </a:spcBef>
        <a:spcAft>
          <a:spcPct val="10000"/>
        </a:spcAft>
        <a:buChar char="•"/>
        <a:defRPr sz="2000" i="1">
          <a:solidFill>
            <a:srgbClr val="828854"/>
          </a:solidFill>
          <a:latin typeface="+mn-lt"/>
        </a:defRPr>
      </a:lvl3pPr>
      <a:lvl4pPr marL="1600200" indent="-228600" algn="l" rtl="0" fontAlgn="base">
        <a:spcBef>
          <a:spcPct val="20000"/>
        </a:spcBef>
        <a:spcAft>
          <a:spcPct val="0"/>
        </a:spcAft>
        <a:buChar char="–"/>
        <a:defRPr sz="2000">
          <a:solidFill>
            <a:srgbClr val="008BA6"/>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70" name="Rectangle 10"/>
          <p:cNvSpPr>
            <a:spLocks noChangeArrowheads="1"/>
          </p:cNvSpPr>
          <p:nvPr/>
        </p:nvSpPr>
        <p:spPr bwMode="auto">
          <a:xfrm>
            <a:off x="242888" y="1119188"/>
            <a:ext cx="4165600" cy="2832100"/>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wrap="none" anchor="ctr"/>
          <a:lstStyle/>
          <a:p>
            <a:endParaRPr lang="en-US" dirty="0"/>
          </a:p>
        </p:txBody>
      </p:sp>
      <p:sp>
        <p:nvSpPr>
          <p:cNvPr id="220169" name="Rectangle 9"/>
          <p:cNvSpPr>
            <a:spLocks noChangeArrowheads="1"/>
          </p:cNvSpPr>
          <p:nvPr/>
        </p:nvSpPr>
        <p:spPr bwMode="auto">
          <a:xfrm>
            <a:off x="4673600" y="3797300"/>
            <a:ext cx="4165600" cy="2832100"/>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wrap="none" anchor="ctr"/>
          <a:lstStyle/>
          <a:p>
            <a:endParaRPr lang="en-US" dirty="0"/>
          </a:p>
        </p:txBody>
      </p:sp>
      <p:pic>
        <p:nvPicPr>
          <p:cNvPr id="220162" name="Picture 2" descr="thumbnail"/>
          <p:cNvPicPr>
            <a:picLocks noChangeAspect="1" noChangeArrowheads="1"/>
          </p:cNvPicPr>
          <p:nvPr/>
        </p:nvPicPr>
        <p:blipFill>
          <a:blip r:embed="rId3" cstate="print"/>
          <a:srcRect/>
          <a:stretch>
            <a:fillRect/>
          </a:stretch>
        </p:blipFill>
        <p:spPr bwMode="auto">
          <a:xfrm>
            <a:off x="304800" y="1168400"/>
            <a:ext cx="4038600" cy="2713038"/>
          </a:xfrm>
          <a:prstGeom prst="rect">
            <a:avLst/>
          </a:prstGeom>
          <a:noFill/>
        </p:spPr>
      </p:pic>
      <p:pic>
        <p:nvPicPr>
          <p:cNvPr id="220163" name="Picture 3" descr="thumbnail"/>
          <p:cNvPicPr>
            <a:picLocks noChangeAspect="1" noChangeArrowheads="1"/>
          </p:cNvPicPr>
          <p:nvPr/>
        </p:nvPicPr>
        <p:blipFill>
          <a:blip r:embed="rId4" cstate="print"/>
          <a:srcRect/>
          <a:stretch>
            <a:fillRect/>
          </a:stretch>
        </p:blipFill>
        <p:spPr bwMode="auto">
          <a:xfrm>
            <a:off x="4741863" y="3911600"/>
            <a:ext cx="4030662" cy="2652713"/>
          </a:xfrm>
          <a:prstGeom prst="rect">
            <a:avLst/>
          </a:prstGeom>
          <a:noFill/>
        </p:spPr>
      </p:pic>
      <p:sp>
        <p:nvSpPr>
          <p:cNvPr id="220167" name="Rectangle 7"/>
          <p:cNvSpPr>
            <a:spLocks noGrp="1" noChangeArrowheads="1"/>
          </p:cNvSpPr>
          <p:nvPr>
            <p:ph type="ctrTitle"/>
          </p:nvPr>
        </p:nvSpPr>
        <p:spPr>
          <a:xfrm>
            <a:off x="4597400" y="1003300"/>
            <a:ext cx="4267200" cy="1381125"/>
          </a:xfrm>
        </p:spPr>
        <p:txBody>
          <a:bodyPr/>
          <a:lstStyle/>
          <a:p>
            <a:pPr algn="r"/>
            <a:r>
              <a:rPr lang="en-US" b="1" dirty="0" smtClean="0">
                <a:solidFill>
                  <a:srgbClr val="DC794C"/>
                </a:solidFill>
              </a:rPr>
              <a:t>Teaching Nuclear </a:t>
            </a:r>
            <a:r>
              <a:rPr lang="en-US" b="1" dirty="0">
                <a:solidFill>
                  <a:srgbClr val="DC794C"/>
                </a:solidFill>
              </a:rPr>
              <a:t>Safety Culture</a:t>
            </a:r>
          </a:p>
        </p:txBody>
      </p:sp>
      <p:sp>
        <p:nvSpPr>
          <p:cNvPr id="220168" name="Rectangle 8"/>
          <p:cNvSpPr>
            <a:spLocks noGrp="1" noChangeArrowheads="1"/>
          </p:cNvSpPr>
          <p:nvPr>
            <p:ph type="subTitle" idx="1"/>
          </p:nvPr>
        </p:nvSpPr>
        <p:spPr>
          <a:xfrm>
            <a:off x="5753100" y="2628900"/>
            <a:ext cx="3111500" cy="673100"/>
          </a:xfrm>
        </p:spPr>
        <p:txBody>
          <a:bodyPr/>
          <a:lstStyle/>
          <a:p>
            <a:r>
              <a:rPr lang="en-US" dirty="0"/>
              <a:t>Charles C. Thebaud, Jr</a:t>
            </a:r>
            <a:r>
              <a:rPr lang="en-US" dirty="0" smtClean="0"/>
              <a:t>.</a:t>
            </a:r>
          </a:p>
          <a:p>
            <a:r>
              <a:rPr lang="en-US" dirty="0" smtClean="0"/>
              <a:t>Paul J. Zaffuts</a:t>
            </a:r>
            <a:endParaRPr lang="en-US" dirty="0"/>
          </a:p>
          <a:p>
            <a:r>
              <a:rPr lang="en-US" dirty="0" smtClean="0"/>
              <a:t>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Culture Attributes (DOE)</a:t>
            </a:r>
            <a:endParaRPr lang="en-US" dirty="0"/>
          </a:p>
        </p:txBody>
      </p:sp>
      <p:sp>
        <p:nvSpPr>
          <p:cNvPr id="3" name="Content Placeholder 2"/>
          <p:cNvSpPr>
            <a:spLocks noGrp="1"/>
          </p:cNvSpPr>
          <p:nvPr>
            <p:ph idx="1"/>
          </p:nvPr>
        </p:nvSpPr>
        <p:spPr/>
        <p:txBody>
          <a:bodyPr>
            <a:noAutofit/>
          </a:bodyPr>
          <a:lstStyle/>
          <a:p>
            <a:pPr>
              <a:spcBef>
                <a:spcPts val="0"/>
              </a:spcBef>
              <a:spcAft>
                <a:spcPts val="0"/>
              </a:spcAft>
            </a:pPr>
            <a:r>
              <a:rPr lang="en-US" sz="1800" dirty="0" smtClean="0"/>
              <a:t>Leadership </a:t>
            </a:r>
            <a:endParaRPr lang="en-US" sz="1800" dirty="0"/>
          </a:p>
          <a:p>
            <a:pPr lvl="1">
              <a:spcBef>
                <a:spcPts val="0"/>
              </a:spcBef>
              <a:spcAft>
                <a:spcPts val="0"/>
              </a:spcAft>
            </a:pPr>
            <a:r>
              <a:rPr lang="en-US" sz="1600" dirty="0" smtClean="0"/>
              <a:t>Clear </a:t>
            </a:r>
            <a:r>
              <a:rPr lang="en-US" sz="1600" dirty="0"/>
              <a:t>expectations and accountability </a:t>
            </a:r>
          </a:p>
          <a:p>
            <a:pPr lvl="1">
              <a:spcBef>
                <a:spcPts val="0"/>
              </a:spcBef>
              <a:spcAft>
                <a:spcPts val="0"/>
              </a:spcAft>
            </a:pPr>
            <a:r>
              <a:rPr lang="en-US" sz="1600" dirty="0" smtClean="0"/>
              <a:t>Management </a:t>
            </a:r>
            <a:r>
              <a:rPr lang="en-US" sz="1600" dirty="0"/>
              <a:t>engagement and time in field </a:t>
            </a:r>
          </a:p>
          <a:p>
            <a:pPr lvl="1">
              <a:spcBef>
                <a:spcPts val="0"/>
              </a:spcBef>
              <a:spcAft>
                <a:spcPts val="0"/>
              </a:spcAft>
            </a:pPr>
            <a:r>
              <a:rPr lang="en-US" sz="1600" dirty="0" smtClean="0"/>
              <a:t>Risk-informed</a:t>
            </a:r>
            <a:r>
              <a:rPr lang="en-US" sz="1600" dirty="0"/>
              <a:t>, conservative </a:t>
            </a:r>
            <a:r>
              <a:rPr lang="en-US" sz="1600" dirty="0" smtClean="0"/>
              <a:t>decision-making </a:t>
            </a:r>
            <a:endParaRPr lang="en-US" sz="1600" dirty="0"/>
          </a:p>
          <a:p>
            <a:pPr lvl="1">
              <a:spcBef>
                <a:spcPts val="0"/>
              </a:spcBef>
              <a:spcAft>
                <a:spcPts val="0"/>
              </a:spcAft>
            </a:pPr>
            <a:r>
              <a:rPr lang="en-US" sz="1600" dirty="0" smtClean="0"/>
              <a:t>Open </a:t>
            </a:r>
            <a:r>
              <a:rPr lang="en-US" sz="1600" dirty="0"/>
              <a:t>communication and fostering an environment free from retribution </a:t>
            </a:r>
          </a:p>
          <a:p>
            <a:pPr lvl="1">
              <a:spcBef>
                <a:spcPts val="0"/>
              </a:spcBef>
              <a:spcAft>
                <a:spcPts val="0"/>
              </a:spcAft>
            </a:pPr>
            <a:r>
              <a:rPr lang="en-US" sz="1600" dirty="0" smtClean="0"/>
              <a:t>Demonstrated </a:t>
            </a:r>
            <a:r>
              <a:rPr lang="en-US" sz="1600" dirty="0"/>
              <a:t>safety leadership </a:t>
            </a:r>
          </a:p>
          <a:p>
            <a:pPr lvl="1">
              <a:spcBef>
                <a:spcPts val="0"/>
              </a:spcBef>
              <a:spcAft>
                <a:spcPts val="600"/>
              </a:spcAft>
            </a:pPr>
            <a:r>
              <a:rPr lang="en-US" sz="1600" dirty="0" smtClean="0"/>
              <a:t>Staff </a:t>
            </a:r>
            <a:r>
              <a:rPr lang="en-US" sz="1600" dirty="0"/>
              <a:t>recruitment, selection, retention, and development </a:t>
            </a:r>
          </a:p>
          <a:p>
            <a:pPr>
              <a:spcBef>
                <a:spcPts val="0"/>
              </a:spcBef>
              <a:spcAft>
                <a:spcPts val="0"/>
              </a:spcAft>
            </a:pPr>
            <a:r>
              <a:rPr lang="en-US" sz="1800" dirty="0" smtClean="0"/>
              <a:t>Employee/Worker </a:t>
            </a:r>
            <a:r>
              <a:rPr lang="en-US" sz="1800" dirty="0"/>
              <a:t>Engagement </a:t>
            </a:r>
          </a:p>
          <a:p>
            <a:pPr lvl="1">
              <a:spcBef>
                <a:spcPts val="0"/>
              </a:spcBef>
              <a:spcAft>
                <a:spcPts val="0"/>
              </a:spcAft>
            </a:pPr>
            <a:r>
              <a:rPr lang="en-US" sz="1600" dirty="0" smtClean="0"/>
              <a:t>Personal </a:t>
            </a:r>
            <a:r>
              <a:rPr lang="en-US" sz="1600" dirty="0"/>
              <a:t>commitment to everyone’s safety </a:t>
            </a:r>
          </a:p>
          <a:p>
            <a:pPr lvl="1">
              <a:spcBef>
                <a:spcPts val="0"/>
              </a:spcBef>
              <a:spcAft>
                <a:spcPts val="0"/>
              </a:spcAft>
            </a:pPr>
            <a:r>
              <a:rPr lang="en-US" sz="1600" dirty="0" smtClean="0"/>
              <a:t>Teamwork </a:t>
            </a:r>
            <a:r>
              <a:rPr lang="en-US" sz="1600" dirty="0"/>
              <a:t>and mutual respect </a:t>
            </a:r>
          </a:p>
          <a:p>
            <a:pPr lvl="1">
              <a:spcBef>
                <a:spcPts val="0"/>
              </a:spcBef>
              <a:spcAft>
                <a:spcPts val="0"/>
              </a:spcAft>
            </a:pPr>
            <a:r>
              <a:rPr lang="en-US" sz="1600" dirty="0" smtClean="0"/>
              <a:t>Participation </a:t>
            </a:r>
            <a:r>
              <a:rPr lang="en-US" sz="1600" dirty="0"/>
              <a:t>in work planning and improvement </a:t>
            </a:r>
          </a:p>
          <a:p>
            <a:pPr lvl="1">
              <a:spcBef>
                <a:spcPts val="0"/>
              </a:spcBef>
              <a:spcAft>
                <a:spcPts val="600"/>
              </a:spcAft>
            </a:pPr>
            <a:r>
              <a:rPr lang="en-US" sz="1600" dirty="0" smtClean="0"/>
              <a:t>Mindful </a:t>
            </a:r>
            <a:r>
              <a:rPr lang="en-US" sz="1600" dirty="0"/>
              <a:t>of hazards and controls </a:t>
            </a:r>
          </a:p>
          <a:p>
            <a:pPr>
              <a:spcBef>
                <a:spcPts val="0"/>
              </a:spcBef>
              <a:spcAft>
                <a:spcPts val="0"/>
              </a:spcAft>
            </a:pPr>
            <a:r>
              <a:rPr lang="en-US" sz="1800" dirty="0" smtClean="0"/>
              <a:t>Organizational </a:t>
            </a:r>
            <a:r>
              <a:rPr lang="en-US" sz="1800" dirty="0"/>
              <a:t>Learning </a:t>
            </a:r>
          </a:p>
          <a:p>
            <a:pPr lvl="1">
              <a:spcBef>
                <a:spcPts val="0"/>
              </a:spcBef>
              <a:spcAft>
                <a:spcPts val="0"/>
              </a:spcAft>
            </a:pPr>
            <a:r>
              <a:rPr lang="en-US" sz="1600" dirty="0" smtClean="0"/>
              <a:t>Performance </a:t>
            </a:r>
            <a:r>
              <a:rPr lang="en-US" sz="1600" dirty="0"/>
              <a:t>monitoring through multiple means </a:t>
            </a:r>
          </a:p>
          <a:p>
            <a:pPr lvl="1">
              <a:spcBef>
                <a:spcPts val="0"/>
              </a:spcBef>
              <a:spcAft>
                <a:spcPts val="0"/>
              </a:spcAft>
            </a:pPr>
            <a:r>
              <a:rPr lang="en-US" sz="1600" dirty="0" smtClean="0"/>
              <a:t>Use </a:t>
            </a:r>
            <a:r>
              <a:rPr lang="en-US" sz="1600" dirty="0"/>
              <a:t>of operational experience </a:t>
            </a:r>
          </a:p>
          <a:p>
            <a:pPr lvl="1">
              <a:spcBef>
                <a:spcPts val="0"/>
              </a:spcBef>
              <a:spcAft>
                <a:spcPts val="0"/>
              </a:spcAft>
            </a:pPr>
            <a:r>
              <a:rPr lang="en-US" sz="1600" dirty="0" smtClean="0"/>
              <a:t>Trust </a:t>
            </a:r>
            <a:endParaRPr lang="en-US" sz="1600" dirty="0"/>
          </a:p>
          <a:p>
            <a:pPr lvl="1">
              <a:spcBef>
                <a:spcPts val="0"/>
              </a:spcBef>
              <a:spcAft>
                <a:spcPts val="0"/>
              </a:spcAft>
            </a:pPr>
            <a:r>
              <a:rPr lang="en-US" sz="1600" dirty="0" smtClean="0"/>
              <a:t>Questioning </a:t>
            </a:r>
            <a:r>
              <a:rPr lang="en-US" sz="1600" dirty="0"/>
              <a:t>attitude </a:t>
            </a:r>
          </a:p>
          <a:p>
            <a:pPr lvl="1">
              <a:spcBef>
                <a:spcPts val="0"/>
              </a:spcBef>
              <a:spcAft>
                <a:spcPts val="0"/>
              </a:spcAft>
            </a:pPr>
            <a:r>
              <a:rPr lang="en-US" sz="1600" dirty="0" smtClean="0"/>
              <a:t>Reporting </a:t>
            </a:r>
            <a:r>
              <a:rPr lang="en-US" sz="1600" dirty="0"/>
              <a:t>errors and problems </a:t>
            </a:r>
          </a:p>
          <a:p>
            <a:pPr lvl="1">
              <a:spcBef>
                <a:spcPts val="0"/>
              </a:spcBef>
              <a:spcAft>
                <a:spcPts val="600"/>
              </a:spcAft>
            </a:pPr>
            <a:r>
              <a:rPr lang="en-US" sz="1600" dirty="0" smtClean="0"/>
              <a:t>Effective </a:t>
            </a:r>
            <a:r>
              <a:rPr lang="en-US" sz="1600" dirty="0"/>
              <a:t>resolution of reported problems </a:t>
            </a:r>
            <a:endParaRPr lang="en-US" sz="3600" dirty="0"/>
          </a:p>
        </p:txBody>
      </p:sp>
      <p:sp>
        <p:nvSpPr>
          <p:cNvPr id="4" name="Slide Number Placeholder 3"/>
          <p:cNvSpPr>
            <a:spLocks noGrp="1"/>
          </p:cNvSpPr>
          <p:nvPr>
            <p:ph type="sldNum" sz="quarter" idx="10"/>
          </p:nvPr>
        </p:nvSpPr>
        <p:spPr/>
        <p:txBody>
          <a:bodyPr/>
          <a:lstStyle/>
          <a:p>
            <a:fld id="{0A6F6254-C97C-414D-B0F0-9861C439CEDD}"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FD7C5CB7-CBED-4AFC-BC5E-964133FDB12B}" type="slidenum">
              <a:rPr lang="en-US"/>
              <a:pPr/>
              <a:t>11</a:t>
            </a:fld>
            <a:endParaRPr lang="en-US" dirty="0"/>
          </a:p>
        </p:txBody>
      </p:sp>
      <p:sp>
        <p:nvSpPr>
          <p:cNvPr id="108575" name="Rectangle 31"/>
          <p:cNvSpPr>
            <a:spLocks noGrp="1" noChangeArrowheads="1"/>
          </p:cNvSpPr>
          <p:nvPr>
            <p:ph type="title"/>
          </p:nvPr>
        </p:nvSpPr>
        <p:spPr/>
        <p:txBody>
          <a:bodyPr/>
          <a:lstStyle/>
          <a:p>
            <a:r>
              <a:rPr lang="en-US" dirty="0"/>
              <a:t>Safety Culture “Principles”</a:t>
            </a:r>
          </a:p>
        </p:txBody>
      </p:sp>
      <p:sp>
        <p:nvSpPr>
          <p:cNvPr id="108705" name="Text Box 161"/>
          <p:cNvSpPr txBox="1">
            <a:spLocks noChangeArrowheads="1"/>
          </p:cNvSpPr>
          <p:nvPr/>
        </p:nvSpPr>
        <p:spPr bwMode="auto">
          <a:xfrm>
            <a:off x="5549900" y="6199188"/>
            <a:ext cx="3594100" cy="274637"/>
          </a:xfrm>
          <a:prstGeom prst="rect">
            <a:avLst/>
          </a:prstGeom>
          <a:noFill/>
          <a:ln w="9525">
            <a:noFill/>
            <a:miter lim="800000"/>
            <a:headEnd/>
            <a:tailEnd/>
          </a:ln>
          <a:effectLst/>
        </p:spPr>
        <p:txBody>
          <a:bodyPr>
            <a:spAutoFit/>
          </a:bodyPr>
          <a:lstStyle/>
          <a:p>
            <a:pPr>
              <a:spcBef>
                <a:spcPct val="50000"/>
              </a:spcBef>
            </a:pPr>
            <a:r>
              <a:rPr lang="en-US" sz="1200" b="1" i="1" dirty="0">
                <a:solidFill>
                  <a:schemeClr val="bg1"/>
                </a:solidFill>
                <a:latin typeface="Times New Roman" pitchFamily="18" charset="0"/>
              </a:rPr>
              <a:t>INPO “Principles for Strong Nuclear Safety Culture</a:t>
            </a:r>
          </a:p>
        </p:txBody>
      </p:sp>
      <p:sp>
        <p:nvSpPr>
          <p:cNvPr id="108706" name="Line 162"/>
          <p:cNvSpPr>
            <a:spLocks noChangeShapeType="1"/>
          </p:cNvSpPr>
          <p:nvPr/>
        </p:nvSpPr>
        <p:spPr bwMode="auto">
          <a:xfrm flipV="1">
            <a:off x="2689225" y="3727450"/>
            <a:ext cx="739775" cy="203200"/>
          </a:xfrm>
          <a:prstGeom prst="line">
            <a:avLst/>
          </a:prstGeom>
          <a:noFill/>
          <a:ln w="9525">
            <a:solidFill>
              <a:schemeClr val="tx1"/>
            </a:solidFill>
            <a:round/>
            <a:headEnd/>
            <a:tailEnd type="triangle" w="med" len="med"/>
          </a:ln>
          <a:effectLst/>
        </p:spPr>
        <p:txBody>
          <a:bodyPr/>
          <a:lstStyle/>
          <a:p>
            <a:endParaRPr lang="en-US" dirty="0"/>
          </a:p>
        </p:txBody>
      </p:sp>
      <p:sp>
        <p:nvSpPr>
          <p:cNvPr id="108707" name="Line 163"/>
          <p:cNvSpPr>
            <a:spLocks noChangeShapeType="1"/>
          </p:cNvSpPr>
          <p:nvPr/>
        </p:nvSpPr>
        <p:spPr bwMode="auto">
          <a:xfrm>
            <a:off x="4556125" y="2533650"/>
            <a:ext cx="15875" cy="600075"/>
          </a:xfrm>
          <a:prstGeom prst="line">
            <a:avLst/>
          </a:prstGeom>
          <a:noFill/>
          <a:ln w="9525">
            <a:solidFill>
              <a:schemeClr val="tx1"/>
            </a:solidFill>
            <a:round/>
            <a:headEnd/>
            <a:tailEnd type="triangle" w="med" len="med"/>
          </a:ln>
          <a:effectLst/>
        </p:spPr>
        <p:txBody>
          <a:bodyPr/>
          <a:lstStyle/>
          <a:p>
            <a:endParaRPr lang="en-US" dirty="0"/>
          </a:p>
        </p:txBody>
      </p:sp>
      <p:sp>
        <p:nvSpPr>
          <p:cNvPr id="108708" name="Line 164"/>
          <p:cNvSpPr>
            <a:spLocks noChangeShapeType="1"/>
          </p:cNvSpPr>
          <p:nvPr/>
        </p:nvSpPr>
        <p:spPr bwMode="auto">
          <a:xfrm flipV="1">
            <a:off x="4597400" y="4140200"/>
            <a:ext cx="0" cy="708025"/>
          </a:xfrm>
          <a:prstGeom prst="line">
            <a:avLst/>
          </a:prstGeom>
          <a:noFill/>
          <a:ln w="9525">
            <a:solidFill>
              <a:schemeClr val="tx1"/>
            </a:solidFill>
            <a:round/>
            <a:headEnd/>
            <a:tailEnd type="triangle" w="med" len="med"/>
          </a:ln>
          <a:effectLst/>
        </p:spPr>
        <p:txBody>
          <a:bodyPr/>
          <a:lstStyle/>
          <a:p>
            <a:endParaRPr lang="en-US" dirty="0"/>
          </a:p>
        </p:txBody>
      </p:sp>
      <p:sp>
        <p:nvSpPr>
          <p:cNvPr id="108709" name="Line 165"/>
          <p:cNvSpPr>
            <a:spLocks noChangeShapeType="1"/>
          </p:cNvSpPr>
          <p:nvPr/>
        </p:nvSpPr>
        <p:spPr bwMode="auto">
          <a:xfrm flipH="1">
            <a:off x="5527675" y="2730500"/>
            <a:ext cx="847725" cy="638175"/>
          </a:xfrm>
          <a:prstGeom prst="line">
            <a:avLst/>
          </a:prstGeom>
          <a:noFill/>
          <a:ln w="9525">
            <a:solidFill>
              <a:schemeClr val="tx1"/>
            </a:solidFill>
            <a:round/>
            <a:headEnd/>
            <a:tailEnd type="triangle" w="med" len="med"/>
          </a:ln>
          <a:effectLst/>
        </p:spPr>
        <p:txBody>
          <a:bodyPr/>
          <a:lstStyle/>
          <a:p>
            <a:endParaRPr lang="en-US" dirty="0"/>
          </a:p>
        </p:txBody>
      </p:sp>
      <p:sp>
        <p:nvSpPr>
          <p:cNvPr id="108710" name="Line 166"/>
          <p:cNvSpPr>
            <a:spLocks noChangeShapeType="1"/>
          </p:cNvSpPr>
          <p:nvPr/>
        </p:nvSpPr>
        <p:spPr bwMode="auto">
          <a:xfrm flipH="1" flipV="1">
            <a:off x="5705475" y="3689350"/>
            <a:ext cx="800100" cy="228600"/>
          </a:xfrm>
          <a:prstGeom prst="line">
            <a:avLst/>
          </a:prstGeom>
          <a:noFill/>
          <a:ln w="9525">
            <a:solidFill>
              <a:schemeClr val="tx1"/>
            </a:solidFill>
            <a:round/>
            <a:headEnd/>
            <a:tailEnd type="triangle" w="med" len="med"/>
          </a:ln>
          <a:effectLst/>
        </p:spPr>
        <p:txBody>
          <a:bodyPr/>
          <a:lstStyle/>
          <a:p>
            <a:endParaRPr lang="en-US" dirty="0"/>
          </a:p>
        </p:txBody>
      </p:sp>
      <p:sp>
        <p:nvSpPr>
          <p:cNvPr id="108711" name="Line 167"/>
          <p:cNvSpPr>
            <a:spLocks noChangeShapeType="1"/>
          </p:cNvSpPr>
          <p:nvPr/>
        </p:nvSpPr>
        <p:spPr bwMode="auto">
          <a:xfrm flipH="1" flipV="1">
            <a:off x="5470525" y="3946525"/>
            <a:ext cx="808038" cy="874713"/>
          </a:xfrm>
          <a:prstGeom prst="line">
            <a:avLst/>
          </a:prstGeom>
          <a:noFill/>
          <a:ln w="9525">
            <a:solidFill>
              <a:schemeClr val="tx1"/>
            </a:solidFill>
            <a:round/>
            <a:headEnd/>
            <a:tailEnd type="triangle" w="med" len="med"/>
          </a:ln>
          <a:effectLst/>
        </p:spPr>
        <p:txBody>
          <a:bodyPr/>
          <a:lstStyle/>
          <a:p>
            <a:endParaRPr lang="en-US" dirty="0"/>
          </a:p>
        </p:txBody>
      </p:sp>
      <p:sp>
        <p:nvSpPr>
          <p:cNvPr id="108712" name="Line 168"/>
          <p:cNvSpPr>
            <a:spLocks noChangeShapeType="1"/>
          </p:cNvSpPr>
          <p:nvPr/>
        </p:nvSpPr>
        <p:spPr bwMode="auto">
          <a:xfrm flipV="1">
            <a:off x="2882900" y="3987800"/>
            <a:ext cx="800100" cy="762000"/>
          </a:xfrm>
          <a:prstGeom prst="line">
            <a:avLst/>
          </a:prstGeom>
          <a:noFill/>
          <a:ln w="9525">
            <a:solidFill>
              <a:schemeClr val="tx1"/>
            </a:solidFill>
            <a:round/>
            <a:headEnd/>
            <a:tailEnd type="triangle" w="med" len="med"/>
          </a:ln>
          <a:effectLst/>
        </p:spPr>
        <p:txBody>
          <a:bodyPr/>
          <a:lstStyle/>
          <a:p>
            <a:endParaRPr lang="en-US" dirty="0"/>
          </a:p>
        </p:txBody>
      </p:sp>
      <p:sp>
        <p:nvSpPr>
          <p:cNvPr id="108713" name="Line 169"/>
          <p:cNvSpPr>
            <a:spLocks noChangeShapeType="1"/>
          </p:cNvSpPr>
          <p:nvPr/>
        </p:nvSpPr>
        <p:spPr bwMode="auto">
          <a:xfrm>
            <a:off x="3149600" y="2870200"/>
            <a:ext cx="647700" cy="393700"/>
          </a:xfrm>
          <a:prstGeom prst="line">
            <a:avLst/>
          </a:prstGeom>
          <a:noFill/>
          <a:ln w="9525">
            <a:solidFill>
              <a:schemeClr val="tx1"/>
            </a:solidFill>
            <a:round/>
            <a:headEnd/>
            <a:tailEnd type="triangle" w="med" len="med"/>
          </a:ln>
          <a:effectLst/>
        </p:spPr>
        <p:txBody>
          <a:bodyPr/>
          <a:lstStyle/>
          <a:p>
            <a:endParaRPr lang="en-US" dirty="0"/>
          </a:p>
        </p:txBody>
      </p:sp>
      <p:sp>
        <p:nvSpPr>
          <p:cNvPr id="108714" name="Oval 170"/>
          <p:cNvSpPr>
            <a:spLocks noChangeArrowheads="1"/>
          </p:cNvSpPr>
          <p:nvPr/>
        </p:nvSpPr>
        <p:spPr bwMode="auto">
          <a:xfrm>
            <a:off x="6019800" y="4635500"/>
            <a:ext cx="2197100" cy="914400"/>
          </a:xfrm>
          <a:prstGeom prst="ellipse">
            <a:avLst/>
          </a:prstGeom>
          <a:solidFill>
            <a:srgbClr val="9E0000"/>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15" name="Oval 171"/>
          <p:cNvSpPr>
            <a:spLocks noChangeArrowheads="1"/>
          </p:cNvSpPr>
          <p:nvPr/>
        </p:nvSpPr>
        <p:spPr bwMode="auto">
          <a:xfrm>
            <a:off x="749300" y="3403600"/>
            <a:ext cx="2095500" cy="838200"/>
          </a:xfrm>
          <a:prstGeom prst="ellipse">
            <a:avLst/>
          </a:prstGeom>
          <a:solidFill>
            <a:srgbClr val="008000"/>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16" name="Oval 172"/>
          <p:cNvSpPr>
            <a:spLocks noChangeArrowheads="1"/>
          </p:cNvSpPr>
          <p:nvPr/>
        </p:nvSpPr>
        <p:spPr bwMode="auto">
          <a:xfrm>
            <a:off x="723900" y="4457700"/>
            <a:ext cx="2222500" cy="927100"/>
          </a:xfrm>
          <a:prstGeom prst="ellipse">
            <a:avLst/>
          </a:prstGeom>
          <a:solidFill>
            <a:srgbClr val="008000"/>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17" name="Oval 173"/>
          <p:cNvSpPr>
            <a:spLocks noChangeArrowheads="1"/>
          </p:cNvSpPr>
          <p:nvPr/>
        </p:nvSpPr>
        <p:spPr bwMode="auto">
          <a:xfrm>
            <a:off x="3486150" y="1562100"/>
            <a:ext cx="2159000" cy="965200"/>
          </a:xfrm>
          <a:prstGeom prst="ellipse">
            <a:avLst/>
          </a:prstGeom>
          <a:solidFill>
            <a:srgbClr val="969696"/>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18" name="Oval 174"/>
          <p:cNvSpPr>
            <a:spLocks noChangeArrowheads="1"/>
          </p:cNvSpPr>
          <p:nvPr/>
        </p:nvSpPr>
        <p:spPr bwMode="auto">
          <a:xfrm>
            <a:off x="850900" y="2438400"/>
            <a:ext cx="2324100" cy="723900"/>
          </a:xfrm>
          <a:prstGeom prst="ellipse">
            <a:avLst/>
          </a:prstGeom>
          <a:solidFill>
            <a:srgbClr val="008000"/>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19" name="Oval 175"/>
          <p:cNvSpPr>
            <a:spLocks noChangeArrowheads="1"/>
          </p:cNvSpPr>
          <p:nvPr/>
        </p:nvSpPr>
        <p:spPr bwMode="auto">
          <a:xfrm>
            <a:off x="3422650" y="3124200"/>
            <a:ext cx="2286000" cy="1003300"/>
          </a:xfrm>
          <a:prstGeom prst="ellipse">
            <a:avLst/>
          </a:prstGeom>
          <a:solidFill>
            <a:srgbClr val="F4EE00"/>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20" name="Oval 176"/>
          <p:cNvSpPr>
            <a:spLocks noChangeArrowheads="1"/>
          </p:cNvSpPr>
          <p:nvPr/>
        </p:nvSpPr>
        <p:spPr bwMode="auto">
          <a:xfrm>
            <a:off x="3543300" y="4762500"/>
            <a:ext cx="2044700" cy="647700"/>
          </a:xfrm>
          <a:prstGeom prst="ellipse">
            <a:avLst/>
          </a:prstGeom>
          <a:solidFill>
            <a:srgbClr val="969696"/>
          </a:solidFill>
          <a:ln w="9525">
            <a:solidFill>
              <a:schemeClr val="tx1"/>
            </a:solidFill>
            <a:round/>
            <a:headEnd/>
            <a:tailEnd/>
          </a:ln>
          <a:effectLst/>
        </p:spPr>
        <p:txBody>
          <a:bodyPr wrap="none" anchor="ctr"/>
          <a:lstStyle/>
          <a:p>
            <a:endParaRPr lang="en-US" dirty="0"/>
          </a:p>
        </p:txBody>
      </p:sp>
      <p:sp>
        <p:nvSpPr>
          <p:cNvPr id="108721" name="Oval 177"/>
          <p:cNvSpPr>
            <a:spLocks noChangeArrowheads="1"/>
          </p:cNvSpPr>
          <p:nvPr/>
        </p:nvSpPr>
        <p:spPr bwMode="auto">
          <a:xfrm>
            <a:off x="6261100" y="2273300"/>
            <a:ext cx="1841500" cy="673100"/>
          </a:xfrm>
          <a:prstGeom prst="ellipse">
            <a:avLst/>
          </a:prstGeom>
          <a:solidFill>
            <a:srgbClr val="9E0000"/>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22" name="Oval 178"/>
          <p:cNvSpPr>
            <a:spLocks noChangeArrowheads="1"/>
          </p:cNvSpPr>
          <p:nvPr/>
        </p:nvSpPr>
        <p:spPr bwMode="auto">
          <a:xfrm>
            <a:off x="6305550" y="3556000"/>
            <a:ext cx="1841500" cy="647700"/>
          </a:xfrm>
          <a:prstGeom prst="ellipse">
            <a:avLst/>
          </a:prstGeom>
          <a:solidFill>
            <a:srgbClr val="9E0000"/>
          </a:solidFill>
          <a:ln w="9525">
            <a:solidFill>
              <a:schemeClr val="tx1"/>
            </a:solidFill>
            <a:round/>
            <a:headEnd/>
            <a:tailEnd/>
          </a:ln>
          <a:effectLst>
            <a:outerShdw dist="35921" dir="2700000" algn="ctr" rotWithShape="0">
              <a:srgbClr val="B2B2B2"/>
            </a:outerShdw>
          </a:effectLst>
        </p:spPr>
        <p:txBody>
          <a:bodyPr wrap="none" anchor="ctr"/>
          <a:lstStyle/>
          <a:p>
            <a:endParaRPr lang="en-US" dirty="0"/>
          </a:p>
        </p:txBody>
      </p:sp>
      <p:sp>
        <p:nvSpPr>
          <p:cNvPr id="108723" name="Text Box 179"/>
          <p:cNvSpPr txBox="1">
            <a:spLocks noChangeArrowheads="1"/>
          </p:cNvSpPr>
          <p:nvPr/>
        </p:nvSpPr>
        <p:spPr bwMode="auto">
          <a:xfrm>
            <a:off x="3695700" y="1811338"/>
            <a:ext cx="1739900" cy="3968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Leaders demonstrate commitment to safety.</a:t>
            </a:r>
          </a:p>
        </p:txBody>
      </p:sp>
      <p:sp>
        <p:nvSpPr>
          <p:cNvPr id="108724" name="Text Box 180"/>
          <p:cNvSpPr txBox="1">
            <a:spLocks noChangeArrowheads="1"/>
          </p:cNvSpPr>
          <p:nvPr/>
        </p:nvSpPr>
        <p:spPr bwMode="auto">
          <a:xfrm>
            <a:off x="3536950" y="3427413"/>
            <a:ext cx="2057400" cy="396875"/>
          </a:xfrm>
          <a:prstGeom prst="rect">
            <a:avLst/>
          </a:prstGeom>
          <a:noFill/>
          <a:ln w="9525">
            <a:noFill/>
            <a:miter lim="800000"/>
            <a:headEnd/>
            <a:tailEnd/>
          </a:ln>
          <a:effectLst/>
        </p:spPr>
        <p:txBody>
          <a:bodyPr>
            <a:spAutoFit/>
          </a:bodyPr>
          <a:lstStyle/>
          <a:p>
            <a:pPr algn="ctr">
              <a:lnSpc>
                <a:spcPts val="1200"/>
              </a:lnSpc>
            </a:pPr>
            <a:r>
              <a:rPr lang="en-US" sz="1200" b="1" dirty="0">
                <a:latin typeface="Times New Roman" pitchFamily="18" charset="0"/>
              </a:rPr>
              <a:t>SAFETY </a:t>
            </a:r>
            <a:br>
              <a:rPr lang="en-US" sz="1200" b="1" dirty="0">
                <a:latin typeface="Times New Roman" pitchFamily="18" charset="0"/>
              </a:rPr>
            </a:br>
            <a:r>
              <a:rPr lang="en-US" sz="1200" b="1" dirty="0">
                <a:latin typeface="Times New Roman" pitchFamily="18" charset="0"/>
              </a:rPr>
              <a:t>CULTURE</a:t>
            </a:r>
          </a:p>
        </p:txBody>
      </p:sp>
      <p:sp>
        <p:nvSpPr>
          <p:cNvPr id="108725" name="Text Box 181"/>
          <p:cNvSpPr txBox="1">
            <a:spLocks noChangeArrowheads="1"/>
          </p:cNvSpPr>
          <p:nvPr/>
        </p:nvSpPr>
        <p:spPr bwMode="auto">
          <a:xfrm>
            <a:off x="1123950" y="2501900"/>
            <a:ext cx="1778000" cy="5492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Nuclear safety is </a:t>
            </a:r>
            <a:br>
              <a:rPr lang="en-US" sz="1200" b="1" dirty="0">
                <a:solidFill>
                  <a:schemeClr val="bg1"/>
                </a:solidFill>
                <a:latin typeface="Times New Roman" pitchFamily="18" charset="0"/>
              </a:rPr>
            </a:br>
            <a:r>
              <a:rPr lang="en-US" sz="1200" b="1" dirty="0">
                <a:solidFill>
                  <a:schemeClr val="bg1"/>
                </a:solidFill>
                <a:latin typeface="Times New Roman" pitchFamily="18" charset="0"/>
              </a:rPr>
              <a:t>everyone’s </a:t>
            </a:r>
            <a:br>
              <a:rPr lang="en-US" sz="1200" b="1" dirty="0">
                <a:solidFill>
                  <a:schemeClr val="bg1"/>
                </a:solidFill>
                <a:latin typeface="Times New Roman" pitchFamily="18" charset="0"/>
              </a:rPr>
            </a:br>
            <a:r>
              <a:rPr lang="en-US" sz="1200" b="1" dirty="0">
                <a:solidFill>
                  <a:schemeClr val="bg1"/>
                </a:solidFill>
                <a:latin typeface="Times New Roman" pitchFamily="18" charset="0"/>
              </a:rPr>
              <a:t>responsibility.</a:t>
            </a:r>
          </a:p>
        </p:txBody>
      </p:sp>
      <p:sp>
        <p:nvSpPr>
          <p:cNvPr id="108726" name="Text Box 182"/>
          <p:cNvSpPr txBox="1">
            <a:spLocks noChangeArrowheads="1"/>
          </p:cNvSpPr>
          <p:nvPr/>
        </p:nvSpPr>
        <p:spPr bwMode="auto">
          <a:xfrm>
            <a:off x="762000" y="3548063"/>
            <a:ext cx="2057400" cy="5492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Decision-making </a:t>
            </a:r>
            <a:br>
              <a:rPr lang="en-US" sz="1200" b="1" dirty="0">
                <a:solidFill>
                  <a:schemeClr val="bg1"/>
                </a:solidFill>
                <a:latin typeface="Times New Roman" pitchFamily="18" charset="0"/>
              </a:rPr>
            </a:br>
            <a:r>
              <a:rPr lang="en-US" sz="1200" b="1" dirty="0">
                <a:solidFill>
                  <a:schemeClr val="bg1"/>
                </a:solidFill>
                <a:latin typeface="Times New Roman" pitchFamily="18" charset="0"/>
              </a:rPr>
              <a:t>reflects </a:t>
            </a:r>
            <a:br>
              <a:rPr lang="en-US" sz="1200" b="1" dirty="0">
                <a:solidFill>
                  <a:schemeClr val="bg1"/>
                </a:solidFill>
                <a:latin typeface="Times New Roman" pitchFamily="18" charset="0"/>
              </a:rPr>
            </a:br>
            <a:r>
              <a:rPr lang="en-US" sz="1200" b="1" dirty="0">
                <a:solidFill>
                  <a:schemeClr val="bg1"/>
                </a:solidFill>
                <a:latin typeface="Times New Roman" pitchFamily="18" charset="0"/>
              </a:rPr>
              <a:t>safety first.</a:t>
            </a:r>
          </a:p>
        </p:txBody>
      </p:sp>
      <p:sp>
        <p:nvSpPr>
          <p:cNvPr id="108727" name="Text Box 183"/>
          <p:cNvSpPr txBox="1">
            <a:spLocks noChangeArrowheads="1"/>
          </p:cNvSpPr>
          <p:nvPr/>
        </p:nvSpPr>
        <p:spPr bwMode="auto">
          <a:xfrm>
            <a:off x="952500" y="4722813"/>
            <a:ext cx="1638300" cy="3968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Nuclear is recognized as different.</a:t>
            </a:r>
          </a:p>
        </p:txBody>
      </p:sp>
      <p:sp>
        <p:nvSpPr>
          <p:cNvPr id="108728" name="Text Box 184"/>
          <p:cNvSpPr txBox="1">
            <a:spLocks noChangeArrowheads="1"/>
          </p:cNvSpPr>
          <p:nvPr/>
        </p:nvSpPr>
        <p:spPr bwMode="auto">
          <a:xfrm>
            <a:off x="3702050" y="4887913"/>
            <a:ext cx="1727200" cy="3968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Trust permeates the organization.</a:t>
            </a:r>
          </a:p>
        </p:txBody>
      </p:sp>
      <p:sp>
        <p:nvSpPr>
          <p:cNvPr id="108729" name="Text Box 185"/>
          <p:cNvSpPr txBox="1">
            <a:spLocks noChangeArrowheads="1"/>
          </p:cNvSpPr>
          <p:nvPr/>
        </p:nvSpPr>
        <p:spPr bwMode="auto">
          <a:xfrm>
            <a:off x="6267450" y="2411413"/>
            <a:ext cx="1828800" cy="3968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Organizational </a:t>
            </a:r>
            <a:br>
              <a:rPr lang="en-US" sz="1200" b="1" dirty="0">
                <a:solidFill>
                  <a:schemeClr val="bg1"/>
                </a:solidFill>
                <a:latin typeface="Times New Roman" pitchFamily="18" charset="0"/>
              </a:rPr>
            </a:br>
            <a:r>
              <a:rPr lang="en-US" sz="1200" b="1" dirty="0">
                <a:solidFill>
                  <a:schemeClr val="bg1"/>
                </a:solidFill>
                <a:latin typeface="Times New Roman" pitchFamily="18" charset="0"/>
              </a:rPr>
              <a:t>learning is embraced</a:t>
            </a:r>
          </a:p>
        </p:txBody>
      </p:sp>
      <p:sp>
        <p:nvSpPr>
          <p:cNvPr id="108730" name="Text Box 186"/>
          <p:cNvSpPr txBox="1">
            <a:spLocks noChangeArrowheads="1"/>
          </p:cNvSpPr>
          <p:nvPr/>
        </p:nvSpPr>
        <p:spPr bwMode="auto">
          <a:xfrm>
            <a:off x="6337300" y="3681413"/>
            <a:ext cx="1778000" cy="3968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A “what if” approach</a:t>
            </a:r>
            <a:br>
              <a:rPr lang="en-US" sz="1200" b="1" dirty="0">
                <a:solidFill>
                  <a:schemeClr val="bg1"/>
                </a:solidFill>
                <a:latin typeface="Times New Roman" pitchFamily="18" charset="0"/>
              </a:rPr>
            </a:br>
            <a:r>
              <a:rPr lang="en-US" sz="1200" b="1" dirty="0">
                <a:solidFill>
                  <a:schemeClr val="bg1"/>
                </a:solidFill>
                <a:latin typeface="Times New Roman" pitchFamily="18" charset="0"/>
              </a:rPr>
              <a:t>is cultivated. </a:t>
            </a:r>
          </a:p>
        </p:txBody>
      </p:sp>
      <p:sp>
        <p:nvSpPr>
          <p:cNvPr id="108731" name="Text Box 187"/>
          <p:cNvSpPr txBox="1">
            <a:spLocks noChangeArrowheads="1"/>
          </p:cNvSpPr>
          <p:nvPr/>
        </p:nvSpPr>
        <p:spPr bwMode="auto">
          <a:xfrm>
            <a:off x="6330950" y="4818063"/>
            <a:ext cx="1574800" cy="549275"/>
          </a:xfrm>
          <a:prstGeom prst="rect">
            <a:avLst/>
          </a:prstGeom>
          <a:noFill/>
          <a:ln w="9525">
            <a:noFill/>
            <a:miter lim="800000"/>
            <a:headEnd/>
            <a:tailEnd/>
          </a:ln>
          <a:effectLst/>
        </p:spPr>
        <p:txBody>
          <a:bodyPr>
            <a:spAutoFit/>
          </a:bodyPr>
          <a:lstStyle/>
          <a:p>
            <a:pPr algn="ctr">
              <a:lnSpc>
                <a:spcPts val="1200"/>
              </a:lnSpc>
            </a:pPr>
            <a:r>
              <a:rPr lang="en-US" sz="1200" b="1" dirty="0">
                <a:solidFill>
                  <a:schemeClr val="bg1"/>
                </a:solidFill>
                <a:latin typeface="Times New Roman" pitchFamily="18" charset="0"/>
              </a:rPr>
              <a:t>Nuclear safety undergoes constant examination. </a:t>
            </a:r>
          </a:p>
        </p:txBody>
      </p:sp>
      <p:sp>
        <p:nvSpPr>
          <p:cNvPr id="108732" name="Text Box 188"/>
          <p:cNvSpPr txBox="1">
            <a:spLocks noChangeArrowheads="1"/>
          </p:cNvSpPr>
          <p:nvPr/>
        </p:nvSpPr>
        <p:spPr bwMode="auto">
          <a:xfrm>
            <a:off x="5308600" y="5780088"/>
            <a:ext cx="3594100" cy="274637"/>
          </a:xfrm>
          <a:prstGeom prst="rect">
            <a:avLst/>
          </a:prstGeom>
          <a:noFill/>
          <a:ln w="9525">
            <a:noFill/>
            <a:miter lim="800000"/>
            <a:headEnd/>
            <a:tailEnd/>
          </a:ln>
          <a:effectLst/>
        </p:spPr>
        <p:txBody>
          <a:bodyPr>
            <a:spAutoFit/>
          </a:bodyPr>
          <a:lstStyle/>
          <a:p>
            <a:pPr>
              <a:spcBef>
                <a:spcPct val="50000"/>
              </a:spcBef>
            </a:pPr>
            <a:r>
              <a:rPr lang="en-US" sz="1200" b="1" i="1" dirty="0">
                <a:latin typeface="Times New Roman" pitchFamily="18" charset="0"/>
              </a:rPr>
              <a:t>INPO “Principles for Strong Nuclear Safety Culture”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FAA000-7140-43AD-BE29-A4A4C3FD3C06}" type="slidenum">
              <a:rPr lang="en-US"/>
              <a:pPr/>
              <a:t>12</a:t>
            </a:fld>
            <a:endParaRPr lang="en-US" dirty="0"/>
          </a:p>
        </p:txBody>
      </p:sp>
      <p:sp>
        <p:nvSpPr>
          <p:cNvPr id="57352" name="Rectangle 8"/>
          <p:cNvSpPr>
            <a:spLocks noGrp="1" noChangeArrowheads="1"/>
          </p:cNvSpPr>
          <p:nvPr>
            <p:ph type="title"/>
          </p:nvPr>
        </p:nvSpPr>
        <p:spPr/>
        <p:txBody>
          <a:bodyPr/>
          <a:lstStyle/>
          <a:p>
            <a:r>
              <a:rPr lang="en-US" u="sng" dirty="0" smtClean="0"/>
              <a:t>Personal Responsibility for Nuclear Safety</a:t>
            </a:r>
            <a:endParaRPr lang="en-US" dirty="0"/>
          </a:p>
        </p:txBody>
      </p:sp>
      <p:sp>
        <p:nvSpPr>
          <p:cNvPr id="57353" name="Rectangle 9"/>
          <p:cNvSpPr>
            <a:spLocks noGrp="1" noChangeArrowheads="1"/>
          </p:cNvSpPr>
          <p:nvPr>
            <p:ph type="body" idx="1"/>
          </p:nvPr>
        </p:nvSpPr>
        <p:spPr>
          <a:xfrm>
            <a:off x="266700" y="1155700"/>
            <a:ext cx="8877300" cy="5054600"/>
          </a:xfrm>
        </p:spPr>
        <p:txBody>
          <a:bodyPr>
            <a:normAutofit lnSpcReduction="10000"/>
          </a:bodyPr>
          <a:lstStyle/>
          <a:p>
            <a:pPr marL="514350" indent="-457200">
              <a:buNone/>
            </a:pPr>
            <a:r>
              <a:rPr lang="en-US" dirty="0" smtClean="0"/>
              <a:t>INPO:</a:t>
            </a:r>
          </a:p>
          <a:p>
            <a:pPr marL="514350" indent="-457200"/>
            <a:r>
              <a:rPr lang="en-US" dirty="0" smtClean="0"/>
              <a:t>Support </a:t>
            </a:r>
            <a:r>
              <a:rPr lang="en-US" dirty="0"/>
              <a:t>groups </a:t>
            </a:r>
            <a:r>
              <a:rPr lang="en-US" dirty="0" smtClean="0"/>
              <a:t>understand </a:t>
            </a:r>
            <a:r>
              <a:rPr lang="en-US" dirty="0"/>
              <a:t>their roles </a:t>
            </a:r>
            <a:r>
              <a:rPr lang="en-US" dirty="0" smtClean="0"/>
              <a:t>and contributions </a:t>
            </a:r>
            <a:r>
              <a:rPr lang="en-US" dirty="0"/>
              <a:t>to nuclear safety.</a:t>
            </a:r>
          </a:p>
          <a:p>
            <a:pPr marL="514350" indent="-457200"/>
            <a:r>
              <a:rPr lang="en-US" dirty="0"/>
              <a:t>Ensure that all personnel understand the importance of adherence to nuclear safety standards</a:t>
            </a:r>
            <a:r>
              <a:rPr lang="en-US" dirty="0" smtClean="0"/>
              <a:t>.</a:t>
            </a:r>
          </a:p>
          <a:p>
            <a:pPr marL="514350" indent="-457200"/>
            <a:r>
              <a:rPr lang="en-US" dirty="0" smtClean="0"/>
              <a:t>The system of rewards and sanctions is aligned with strong nuclear safety policies and reinforces desired behavior and outcomes.</a:t>
            </a:r>
          </a:p>
          <a:p>
            <a:pPr marL="514350" indent="-457200"/>
            <a:r>
              <a:rPr lang="en-US" dirty="0" smtClean="0"/>
              <a:t>Treat people as the organization’s most valuable asset.  Ensure that staffing levels are consistent with demands.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6E590DD-BD2D-4EC2-A44D-EE3C5C3A9A24}" type="slidenum">
              <a:rPr lang="en-US"/>
              <a:pPr/>
              <a:t>13</a:t>
            </a:fld>
            <a:endParaRPr lang="en-US" dirty="0"/>
          </a:p>
        </p:txBody>
      </p:sp>
      <p:sp>
        <p:nvSpPr>
          <p:cNvPr id="153608" name="Rectangle 8"/>
          <p:cNvSpPr>
            <a:spLocks noChangeArrowheads="1"/>
          </p:cNvSpPr>
          <p:nvPr/>
        </p:nvSpPr>
        <p:spPr bwMode="auto">
          <a:xfrm>
            <a:off x="1295400" y="1130300"/>
            <a:ext cx="6286500" cy="5245100"/>
          </a:xfrm>
          <a:prstGeom prst="rect">
            <a:avLst/>
          </a:prstGeom>
          <a:solidFill>
            <a:schemeClr val="bg1"/>
          </a:solidFill>
          <a:ln w="9525" algn="ctr">
            <a:solidFill>
              <a:schemeClr val="tx1"/>
            </a:solidFill>
            <a:miter lim="800000"/>
            <a:headEnd/>
            <a:tailEnd/>
          </a:ln>
          <a:effectLst>
            <a:outerShdw dist="35921" dir="2700000" algn="ctr" rotWithShape="0">
              <a:schemeClr val="bg2"/>
            </a:outerShdw>
          </a:effectLst>
        </p:spPr>
        <p:txBody>
          <a:bodyPr wrap="none" anchor="ctr"/>
          <a:lstStyle/>
          <a:p>
            <a:endParaRPr lang="en-US" dirty="0"/>
          </a:p>
        </p:txBody>
      </p:sp>
      <p:sp>
        <p:nvSpPr>
          <p:cNvPr id="153606" name="Rectangle 6"/>
          <p:cNvSpPr>
            <a:spLocks noGrp="1" noChangeArrowheads="1"/>
          </p:cNvSpPr>
          <p:nvPr>
            <p:ph type="title"/>
          </p:nvPr>
        </p:nvSpPr>
        <p:spPr/>
        <p:txBody>
          <a:bodyPr/>
          <a:lstStyle/>
          <a:p>
            <a:r>
              <a:rPr lang="en-US" i="1" dirty="0"/>
              <a:t>Columbia</a:t>
            </a:r>
            <a:r>
              <a:rPr lang="en-US" dirty="0"/>
              <a:t/>
            </a:r>
            <a:br>
              <a:rPr lang="en-US" dirty="0"/>
            </a:br>
            <a:r>
              <a:rPr lang="en-US" sz="2800" dirty="0"/>
              <a:t>January 16, 2003</a:t>
            </a:r>
          </a:p>
        </p:txBody>
      </p:sp>
      <p:pic>
        <p:nvPicPr>
          <p:cNvPr id="153607" name="Picture 7"/>
          <p:cNvPicPr>
            <a:picLocks noGrp="1" noChangeAspect="1" noChangeArrowheads="1"/>
          </p:cNvPicPr>
          <p:nvPr>
            <p:ph type="body" idx="1"/>
          </p:nvPr>
        </p:nvPicPr>
        <p:blipFill>
          <a:blip r:embed="rId3" cstate="print"/>
          <a:srcRect/>
          <a:stretch>
            <a:fillRect/>
          </a:stretch>
        </p:blipFill>
        <p:spPr>
          <a:xfrm>
            <a:off x="1385888" y="1222375"/>
            <a:ext cx="6138862" cy="5095875"/>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AFACE9-DF6B-48A0-A154-9225DE2E6BDE}" type="slidenum">
              <a:rPr lang="en-US"/>
              <a:pPr/>
              <a:t>14</a:t>
            </a:fld>
            <a:endParaRPr lang="en-US" dirty="0"/>
          </a:p>
        </p:txBody>
      </p:sp>
      <p:sp>
        <p:nvSpPr>
          <p:cNvPr id="116740" name="Rectangle 4"/>
          <p:cNvSpPr>
            <a:spLocks noGrp="1" noChangeArrowheads="1"/>
          </p:cNvSpPr>
          <p:nvPr>
            <p:ph type="title"/>
          </p:nvPr>
        </p:nvSpPr>
        <p:spPr/>
        <p:txBody>
          <a:bodyPr/>
          <a:lstStyle/>
          <a:p>
            <a:r>
              <a:rPr lang="en-US" u="sng" dirty="0" smtClean="0"/>
              <a:t>Personal Responsibility for Nuclear Safety</a:t>
            </a:r>
            <a:endParaRPr lang="en-US" sz="1800" dirty="0"/>
          </a:p>
        </p:txBody>
      </p:sp>
      <p:sp>
        <p:nvSpPr>
          <p:cNvPr id="116741" name="Rectangle 5"/>
          <p:cNvSpPr>
            <a:spLocks noGrp="1" noChangeArrowheads="1"/>
          </p:cNvSpPr>
          <p:nvPr>
            <p:ph type="body" idx="1"/>
          </p:nvPr>
        </p:nvSpPr>
        <p:spPr/>
        <p:txBody>
          <a:bodyPr/>
          <a:lstStyle/>
          <a:p>
            <a:pPr>
              <a:lnSpc>
                <a:spcPct val="90000"/>
              </a:lnSpc>
              <a:spcBef>
                <a:spcPts val="0"/>
              </a:spcBef>
              <a:spcAft>
                <a:spcPts val="1200"/>
              </a:spcAft>
            </a:pPr>
            <a:r>
              <a:rPr lang="en-US" sz="2400" dirty="0" smtClean="0"/>
              <a:t>Structure </a:t>
            </a:r>
            <a:r>
              <a:rPr lang="en-US" sz="2400" dirty="0"/>
              <a:t>and hierarchy represent power and status.  </a:t>
            </a:r>
            <a:r>
              <a:rPr lang="en-US" sz="2400" dirty="0" smtClean="0"/>
              <a:t>[E]mployees</a:t>
            </a:r>
            <a:r>
              <a:rPr lang="en-US" sz="2400" dirty="0"/>
              <a:t>’ positions in the organization determined the weight given to their information, by their own judgment and in the eyes of others.  As a result, many signals of danger were missed.  </a:t>
            </a:r>
          </a:p>
          <a:p>
            <a:pPr>
              <a:lnSpc>
                <a:spcPct val="90000"/>
              </a:lnSpc>
              <a:spcBef>
                <a:spcPts val="0"/>
              </a:spcBef>
              <a:spcAft>
                <a:spcPts val="1200"/>
              </a:spcAft>
            </a:pPr>
            <a:r>
              <a:rPr lang="en-US" sz="2400" dirty="0" smtClean="0"/>
              <a:t>Relevant </a:t>
            </a:r>
            <a:r>
              <a:rPr lang="en-US" sz="2400" dirty="0"/>
              <a:t>information that could have altered the course of events was </a:t>
            </a:r>
            <a:r>
              <a:rPr lang="en-US" sz="2400" dirty="0" smtClean="0"/>
              <a:t>available, </a:t>
            </a:r>
            <a:r>
              <a:rPr lang="en-US" sz="2400" dirty="0"/>
              <a:t>but was not </a:t>
            </a:r>
            <a:r>
              <a:rPr lang="en-US" sz="2400" dirty="0" smtClean="0"/>
              <a:t>presented.</a:t>
            </a:r>
          </a:p>
          <a:p>
            <a:pPr>
              <a:lnSpc>
                <a:spcPct val="90000"/>
              </a:lnSpc>
              <a:spcBef>
                <a:spcPts val="0"/>
              </a:spcBef>
              <a:spcAft>
                <a:spcPts val="1200"/>
              </a:spcAft>
            </a:pPr>
            <a:r>
              <a:rPr lang="en-US" sz="2400" dirty="0" smtClean="0"/>
              <a:t>Early </a:t>
            </a:r>
            <a:r>
              <a:rPr lang="en-US" sz="2400" dirty="0"/>
              <a:t>in the </a:t>
            </a:r>
            <a:r>
              <a:rPr lang="en-US" sz="2400" i="1" dirty="0"/>
              <a:t>Challenger</a:t>
            </a:r>
            <a:r>
              <a:rPr lang="en-US" sz="2400" dirty="0"/>
              <a:t> teleconference, some engineers who had important information did not speak up.  They did not define themselves as qualified because of their </a:t>
            </a:r>
            <a:r>
              <a:rPr lang="en-US" sz="2400" dirty="0" smtClean="0"/>
              <a:t>position … they </a:t>
            </a:r>
            <a:r>
              <a:rPr lang="en-US" sz="2400" dirty="0"/>
              <a:t>assumed others more involved in key discussions would have</a:t>
            </a:r>
            <a:r>
              <a:rPr lang="en-US" sz="2400" i="1" dirty="0" smtClean="0"/>
              <a:t>.</a:t>
            </a:r>
          </a:p>
          <a:p>
            <a:pPr algn="r">
              <a:lnSpc>
                <a:spcPct val="90000"/>
              </a:lnSpc>
              <a:spcBef>
                <a:spcPts val="0"/>
              </a:spcBef>
              <a:spcAft>
                <a:spcPts val="1200"/>
              </a:spcAft>
              <a:buNone/>
            </a:pPr>
            <a:r>
              <a:rPr lang="en-US" sz="1600" i="1" dirty="0"/>
              <a:t>Columbia Accident Investigation Board</a:t>
            </a:r>
            <a:br>
              <a:rPr lang="en-US" sz="1600" i="1" dirty="0"/>
            </a:br>
            <a:endParaRPr lang="en-US"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Deepwater Horizon</a:t>
            </a:r>
            <a:br>
              <a:rPr lang="en-US" i="1" dirty="0" smtClean="0"/>
            </a:br>
            <a:r>
              <a:rPr lang="en-US" dirty="0" smtClean="0"/>
              <a:t>April 20, 2010</a:t>
            </a:r>
            <a:endParaRPr lang="en-US" dirty="0"/>
          </a:p>
        </p:txBody>
      </p:sp>
      <p:pic>
        <p:nvPicPr>
          <p:cNvPr id="5" name="Content Placeholder 4" descr="DEEPWATER_ReporttothePresident_FINAL.bmp"/>
          <p:cNvPicPr>
            <a:picLocks noGrp="1" noChangeAspect="1"/>
          </p:cNvPicPr>
          <p:nvPr>
            <p:ph idx="1"/>
          </p:nvPr>
        </p:nvPicPr>
        <p:blipFill>
          <a:blip r:embed="rId3" cstate="print"/>
          <a:stretch>
            <a:fillRect/>
          </a:stretch>
        </p:blipFill>
        <p:spPr>
          <a:xfrm>
            <a:off x="2799193" y="1155700"/>
            <a:ext cx="3545614" cy="5054600"/>
          </a:xfrm>
        </p:spPr>
      </p:pic>
      <p:sp>
        <p:nvSpPr>
          <p:cNvPr id="4" name="Slide Number Placeholder 3"/>
          <p:cNvSpPr>
            <a:spLocks noGrp="1"/>
          </p:cNvSpPr>
          <p:nvPr>
            <p:ph type="sldNum" sz="quarter" idx="10"/>
          </p:nvPr>
        </p:nvSpPr>
        <p:spPr/>
        <p:txBody>
          <a:bodyPr/>
          <a:lstStyle/>
          <a:p>
            <a:fld id="{CFDE5D61-4048-4D39-8A02-FAC8D371721E}"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AFACE9-DF6B-48A0-A154-9225DE2E6BDE}" type="slidenum">
              <a:rPr lang="en-US"/>
              <a:pPr/>
              <a:t>16</a:t>
            </a:fld>
            <a:endParaRPr lang="en-US" dirty="0"/>
          </a:p>
        </p:txBody>
      </p:sp>
      <p:sp>
        <p:nvSpPr>
          <p:cNvPr id="116740" name="Rectangle 4"/>
          <p:cNvSpPr>
            <a:spLocks noGrp="1" noChangeArrowheads="1"/>
          </p:cNvSpPr>
          <p:nvPr>
            <p:ph type="title"/>
          </p:nvPr>
        </p:nvSpPr>
        <p:spPr/>
        <p:txBody>
          <a:bodyPr/>
          <a:lstStyle/>
          <a:p>
            <a:r>
              <a:rPr lang="en-US" u="sng" dirty="0" smtClean="0"/>
              <a:t>Personal Responsibility for Nuclear Safety</a:t>
            </a:r>
            <a:endParaRPr lang="en-US" sz="1800" dirty="0"/>
          </a:p>
        </p:txBody>
      </p:sp>
      <p:sp>
        <p:nvSpPr>
          <p:cNvPr id="116741" name="Rectangle 5"/>
          <p:cNvSpPr>
            <a:spLocks noGrp="1" noChangeArrowheads="1"/>
          </p:cNvSpPr>
          <p:nvPr>
            <p:ph type="body" idx="1"/>
          </p:nvPr>
        </p:nvSpPr>
        <p:spPr/>
        <p:txBody>
          <a:bodyPr/>
          <a:lstStyle/>
          <a:p>
            <a:r>
              <a:rPr lang="en-US" sz="2400" dirty="0" smtClean="0"/>
              <a:t>[D]rill-pipe pressure began slowly increasing, despite the fact that the pump rate remained constant. … [h]ad someone noticed it. … The crew may have been distracted by other matters.</a:t>
            </a:r>
          </a:p>
          <a:p>
            <a:r>
              <a:rPr lang="en-US" sz="2400" dirty="0" smtClean="0"/>
              <a:t>[M]any BP and Halliburton employees were aware of the difficulty of the primary cement job. But those issues were for the most part not communicated to the rig crew. </a:t>
            </a:r>
          </a:p>
          <a:p>
            <a:r>
              <a:rPr lang="en-US" sz="2400" dirty="0" smtClean="0"/>
              <a:t>BP Well Site Leaders did not consult anyone on shore about the anomalous data observed … Had they done so, the Macondo blowout may not have happened.</a:t>
            </a:r>
          </a:p>
          <a:p>
            <a:pPr algn="r">
              <a:buNone/>
            </a:pPr>
            <a:r>
              <a:rPr lang="en-US" sz="1600" i="1" dirty="0" smtClean="0"/>
              <a:t>National Commission on the BP Deepwater Horizon Oil Spill</a:t>
            </a:r>
          </a:p>
          <a:p>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50414A-3096-42EE-8CD0-A0D4F87A0F5B}" type="slidenum">
              <a:rPr lang="en-US"/>
              <a:pPr/>
              <a:t>17</a:t>
            </a:fld>
            <a:endParaRPr lang="en-US" dirty="0"/>
          </a:p>
        </p:txBody>
      </p:sp>
      <p:sp>
        <p:nvSpPr>
          <p:cNvPr id="61446" name="Rectangle 6"/>
          <p:cNvSpPr>
            <a:spLocks noGrp="1" noChangeArrowheads="1"/>
          </p:cNvSpPr>
          <p:nvPr>
            <p:ph type="title"/>
          </p:nvPr>
        </p:nvSpPr>
        <p:spPr/>
        <p:txBody>
          <a:bodyPr/>
          <a:lstStyle/>
          <a:p>
            <a:r>
              <a:rPr lang="en-US" u="sng" dirty="0" smtClean="0"/>
              <a:t>Leaders Demonstrate </a:t>
            </a:r>
            <a:r>
              <a:rPr lang="en-US" u="sng" dirty="0"/>
              <a:t>C</a:t>
            </a:r>
            <a:r>
              <a:rPr lang="en-US" u="sng" dirty="0" smtClean="0"/>
              <a:t>ommitment to Safety</a:t>
            </a:r>
            <a:endParaRPr lang="en-US" sz="2000" dirty="0"/>
          </a:p>
        </p:txBody>
      </p:sp>
      <p:sp>
        <p:nvSpPr>
          <p:cNvPr id="61447" name="Rectangle 7"/>
          <p:cNvSpPr>
            <a:spLocks noGrp="1" noChangeArrowheads="1"/>
          </p:cNvSpPr>
          <p:nvPr>
            <p:ph type="body" idx="1"/>
          </p:nvPr>
        </p:nvSpPr>
        <p:spPr>
          <a:xfrm>
            <a:off x="279400" y="1155700"/>
            <a:ext cx="8699500" cy="5054600"/>
          </a:xfrm>
        </p:spPr>
        <p:txBody>
          <a:bodyPr>
            <a:normAutofit lnSpcReduction="10000"/>
          </a:bodyPr>
          <a:lstStyle/>
          <a:p>
            <a:pPr marL="533400" indent="-533400">
              <a:buNone/>
            </a:pPr>
            <a:r>
              <a:rPr lang="en-US" dirty="0" smtClean="0"/>
              <a:t>INPO:</a:t>
            </a:r>
            <a:endParaRPr lang="en-US" dirty="0"/>
          </a:p>
          <a:p>
            <a:pPr marL="514350" indent="-266700"/>
            <a:r>
              <a:rPr lang="en-US" dirty="0"/>
              <a:t>Communicate the nuclear safety message frequently and consistently, occasionally as a stand-alone theme.</a:t>
            </a:r>
          </a:p>
          <a:p>
            <a:pPr marL="514350" indent="-266700"/>
            <a:r>
              <a:rPr lang="en-US" dirty="0"/>
              <a:t>Practice visible leadership in the field.</a:t>
            </a:r>
          </a:p>
          <a:p>
            <a:pPr marL="514350" indent="-266700"/>
            <a:r>
              <a:rPr lang="en-US" dirty="0"/>
              <a:t>Consider the employee’s </a:t>
            </a:r>
            <a:r>
              <a:rPr lang="en-US" dirty="0" smtClean="0"/>
              <a:t>perspective.</a:t>
            </a:r>
          </a:p>
          <a:p>
            <a:pPr marL="514350" indent="-266700"/>
            <a:r>
              <a:rPr lang="en-US" dirty="0" smtClean="0"/>
              <a:t>Explain the bases, expected outcomes, potential problems, planned contingencies, and abort criteria for important operational decisions.</a:t>
            </a:r>
          </a:p>
          <a:p>
            <a:pPr marL="514350" indent="-266700"/>
            <a:r>
              <a:rPr lang="en-US" dirty="0" smtClean="0"/>
              <a:t>Encourage informal opinion leaders to model safe behavior and influence their peers.</a:t>
            </a:r>
          </a:p>
          <a:p>
            <a:pPr marL="514350" indent="-266700"/>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5C7FF7-C365-4033-B372-ACD723E9DA4A}" type="slidenum">
              <a:rPr lang="en-US"/>
              <a:pPr/>
              <a:t>18</a:t>
            </a:fld>
            <a:endParaRPr lang="en-US" dirty="0"/>
          </a:p>
        </p:txBody>
      </p:sp>
      <p:sp>
        <p:nvSpPr>
          <p:cNvPr id="62468" name="Rectangle 4"/>
          <p:cNvSpPr>
            <a:spLocks noGrp="1" noChangeArrowheads="1"/>
          </p:cNvSpPr>
          <p:nvPr>
            <p:ph type="title"/>
          </p:nvPr>
        </p:nvSpPr>
        <p:spPr/>
        <p:txBody>
          <a:bodyPr/>
          <a:lstStyle/>
          <a:p>
            <a:r>
              <a:rPr lang="en-US" u="sng" dirty="0" smtClean="0"/>
              <a:t>Leaders Demonstrate Commitment to Safety</a:t>
            </a:r>
            <a:endParaRPr lang="en-US" sz="1800" dirty="0"/>
          </a:p>
        </p:txBody>
      </p:sp>
      <p:sp>
        <p:nvSpPr>
          <p:cNvPr id="62469" name="Rectangle 5"/>
          <p:cNvSpPr>
            <a:spLocks noGrp="1" noChangeArrowheads="1"/>
          </p:cNvSpPr>
          <p:nvPr>
            <p:ph type="body" idx="1"/>
          </p:nvPr>
        </p:nvSpPr>
        <p:spPr>
          <a:xfrm>
            <a:off x="215900" y="1155700"/>
            <a:ext cx="8737600" cy="5054600"/>
          </a:xfrm>
        </p:spPr>
        <p:txBody>
          <a:bodyPr/>
          <a:lstStyle/>
          <a:p>
            <a:pPr marL="742950" indent="-457200"/>
            <a:r>
              <a:rPr lang="en-US" dirty="0" smtClean="0"/>
              <a:t>Consider </a:t>
            </a:r>
            <a:r>
              <a:rPr lang="en-US" dirty="0"/>
              <a:t>a person’s contribution to nuclear safety when selecting supervisors and managers.</a:t>
            </a:r>
          </a:p>
          <a:p>
            <a:pPr marL="742950" indent="-457200"/>
            <a:r>
              <a:rPr lang="en-US" dirty="0"/>
              <a:t>Recognize that production goals and schedules can send mixed signals, if not properly communicated.</a:t>
            </a:r>
          </a:p>
          <a:p>
            <a:pPr marL="1143000" lvl="1" indent="-457200"/>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1E1F841-BF72-47A3-B18A-C9DC3797EC09}" type="slidenum">
              <a:rPr lang="en-US"/>
              <a:pPr/>
              <a:t>19</a:t>
            </a:fld>
            <a:endParaRPr lang="en-US" dirty="0"/>
          </a:p>
        </p:txBody>
      </p:sp>
      <p:sp>
        <p:nvSpPr>
          <p:cNvPr id="117764" name="Rectangle 4"/>
          <p:cNvSpPr>
            <a:spLocks noGrp="1" noChangeArrowheads="1"/>
          </p:cNvSpPr>
          <p:nvPr>
            <p:ph type="title"/>
          </p:nvPr>
        </p:nvSpPr>
        <p:spPr/>
        <p:txBody>
          <a:bodyPr/>
          <a:lstStyle/>
          <a:p>
            <a:r>
              <a:rPr lang="en-US" u="sng" dirty="0" smtClean="0"/>
              <a:t>Leaders Demonstrate Commitment to Safety</a:t>
            </a:r>
            <a:endParaRPr lang="en-US" sz="1800" dirty="0"/>
          </a:p>
        </p:txBody>
      </p:sp>
      <p:sp>
        <p:nvSpPr>
          <p:cNvPr id="117765" name="Rectangle 5"/>
          <p:cNvSpPr>
            <a:spLocks noGrp="1" noChangeArrowheads="1"/>
          </p:cNvSpPr>
          <p:nvPr>
            <p:ph type="body" idx="1"/>
          </p:nvPr>
        </p:nvSpPr>
        <p:spPr/>
        <p:txBody>
          <a:bodyPr/>
          <a:lstStyle/>
          <a:p>
            <a:pPr>
              <a:lnSpc>
                <a:spcPct val="90000"/>
              </a:lnSpc>
            </a:pPr>
            <a:r>
              <a:rPr lang="en-US" sz="2400" dirty="0" smtClean="0"/>
              <a:t>Managers also failed to develop simple contingency plans for re-entry emergency.  They were convinced, without study, that nothing could be done about such an emergency.</a:t>
            </a:r>
          </a:p>
          <a:p>
            <a:pPr algn="r">
              <a:lnSpc>
                <a:spcPct val="90000"/>
              </a:lnSpc>
              <a:buNone/>
            </a:pPr>
            <a:r>
              <a:rPr lang="en-US" sz="1600" i="1" dirty="0" smtClean="0"/>
              <a:t>Columbia Accident Investigation Board</a:t>
            </a:r>
          </a:p>
          <a:p>
            <a:pPr>
              <a:lnSpc>
                <a:spcPct val="90000"/>
              </a:lnSpc>
            </a:pPr>
            <a:r>
              <a:rPr lang="en-US" sz="2400" dirty="0" smtClean="0"/>
              <a:t>[</a:t>
            </a:r>
            <a:r>
              <a:rPr lang="en-US" sz="2400" dirty="0"/>
              <a:t>T]he workforce has received a conflicting message due to the emphasis on achieving cost and staff reduction, and the pressures placed on increasing scheduled flights as a result of the Space Station.</a:t>
            </a:r>
          </a:p>
          <a:p>
            <a:pPr algn="r">
              <a:lnSpc>
                <a:spcPct val="90000"/>
              </a:lnSpc>
              <a:buFontTx/>
              <a:buNone/>
            </a:pPr>
            <a:r>
              <a:rPr lang="en-US" sz="1600" i="1" dirty="0"/>
              <a:t>Space Shuttle Independent </a:t>
            </a:r>
            <a:br>
              <a:rPr lang="en-US" sz="1600" i="1" dirty="0"/>
            </a:br>
            <a:r>
              <a:rPr lang="en-US" sz="1600" i="1" dirty="0"/>
              <a:t>				Assessment Team - - 1999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7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56208F1-B2B3-431C-8FFB-7E45BA47E1FD}" type="slidenum">
              <a:rPr lang="en-US"/>
              <a:pPr/>
              <a:t>2</a:t>
            </a:fld>
            <a:endParaRPr lang="en-US" dirty="0"/>
          </a:p>
        </p:txBody>
      </p:sp>
      <p:sp>
        <p:nvSpPr>
          <p:cNvPr id="5126" name="Rectangle 6"/>
          <p:cNvSpPr>
            <a:spLocks noGrp="1" noChangeArrowheads="1"/>
          </p:cNvSpPr>
          <p:nvPr>
            <p:ph type="title"/>
          </p:nvPr>
        </p:nvSpPr>
        <p:spPr/>
        <p:txBody>
          <a:bodyPr/>
          <a:lstStyle/>
          <a:p>
            <a:r>
              <a:rPr lang="en-US" dirty="0" smtClean="0"/>
              <a:t>Introduction</a:t>
            </a:r>
            <a:endParaRPr lang="en-US" dirty="0"/>
          </a:p>
        </p:txBody>
      </p:sp>
      <p:sp>
        <p:nvSpPr>
          <p:cNvPr id="5127" name="Rectangle 7"/>
          <p:cNvSpPr>
            <a:spLocks noGrp="1" noChangeArrowheads="1"/>
          </p:cNvSpPr>
          <p:nvPr>
            <p:ph type="body" idx="1"/>
          </p:nvPr>
        </p:nvSpPr>
        <p:spPr/>
        <p:txBody>
          <a:bodyPr/>
          <a:lstStyle/>
          <a:p>
            <a:pPr marL="533400" indent="-533400">
              <a:spcBef>
                <a:spcPct val="100000"/>
              </a:spcBef>
            </a:pPr>
            <a:r>
              <a:rPr lang="en-US" sz="2400" dirty="0" smtClean="0"/>
              <a:t>DOE continues to emphasize safety culture awareness and improvement throughout the complex.</a:t>
            </a:r>
          </a:p>
          <a:p>
            <a:pPr marL="533400" indent="-533400">
              <a:spcBef>
                <a:spcPct val="100000"/>
              </a:spcBef>
            </a:pPr>
            <a:r>
              <a:rPr lang="en-US" sz="2400" dirty="0" smtClean="0"/>
              <a:t>Managerial / supervisory training of safety culture principles is an essential component of an improvement program.</a:t>
            </a:r>
          </a:p>
          <a:p>
            <a:pPr marL="533400" indent="-533400">
              <a:spcBef>
                <a:spcPct val="100000"/>
              </a:spcBef>
            </a:pPr>
            <a:r>
              <a:rPr lang="en-US" sz="2400" dirty="0" smtClean="0"/>
              <a:t>Discuss use of engaging, real-world examples and case studies as an effective training method to introduce DOE contractor management to safety culture, best practices, and how to recognize and respond to warning flags of a degraded safety culture.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1E1F841-BF72-47A3-B18A-C9DC3797EC09}" type="slidenum">
              <a:rPr lang="en-US"/>
              <a:pPr/>
              <a:t>20</a:t>
            </a:fld>
            <a:endParaRPr lang="en-US" dirty="0"/>
          </a:p>
        </p:txBody>
      </p:sp>
      <p:sp>
        <p:nvSpPr>
          <p:cNvPr id="117764" name="Rectangle 4"/>
          <p:cNvSpPr>
            <a:spLocks noGrp="1" noChangeArrowheads="1"/>
          </p:cNvSpPr>
          <p:nvPr>
            <p:ph type="title"/>
          </p:nvPr>
        </p:nvSpPr>
        <p:spPr/>
        <p:txBody>
          <a:bodyPr/>
          <a:lstStyle/>
          <a:p>
            <a:r>
              <a:rPr lang="en-US" u="sng" dirty="0" smtClean="0"/>
              <a:t>Leaders Demonstrate Commitment to Safety</a:t>
            </a:r>
            <a:endParaRPr lang="en-US" sz="1800" dirty="0"/>
          </a:p>
        </p:txBody>
      </p:sp>
      <p:sp>
        <p:nvSpPr>
          <p:cNvPr id="117765" name="Rectangle 5"/>
          <p:cNvSpPr>
            <a:spLocks noGrp="1" noChangeArrowheads="1"/>
          </p:cNvSpPr>
          <p:nvPr>
            <p:ph type="body" idx="1"/>
          </p:nvPr>
        </p:nvSpPr>
        <p:spPr/>
        <p:txBody>
          <a:bodyPr/>
          <a:lstStyle/>
          <a:p>
            <a:r>
              <a:rPr lang="en-US" sz="2400" dirty="0" smtClean="0"/>
              <a:t>BP’s management process did not adequately identify or address risks created by late changes to well design and procedures. </a:t>
            </a:r>
          </a:p>
          <a:p>
            <a:r>
              <a:rPr lang="en-US" sz="2400" dirty="0" smtClean="0"/>
              <a:t>[I]ndividuals often found themselves making critical decisions without a full appreciation for the context in which they were being made.</a:t>
            </a:r>
          </a:p>
          <a:p>
            <a:pPr algn="r">
              <a:buNone/>
            </a:pPr>
            <a:r>
              <a:rPr lang="en-US" sz="1600" i="1" dirty="0" smtClean="0"/>
              <a:t>National Commission on the BP Deepwater Horizon Oil Spill</a:t>
            </a:r>
          </a:p>
          <a:p>
            <a:endParaRPr lang="en-US" sz="2400" i="1" dirty="0" smtClean="0"/>
          </a:p>
          <a:p>
            <a:endParaRPr lang="en-US" sz="2400" dirty="0"/>
          </a:p>
          <a:p>
            <a:pPr algn="r">
              <a:lnSpc>
                <a:spcPct val="90000"/>
              </a:lnSpc>
              <a:buFontTx/>
              <a:buNone/>
            </a:pPr>
            <a:endParaRPr lang="en-US"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7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8FB317-0C87-4220-ADAC-7E4A247AEB82}" type="slidenum">
              <a:rPr lang="en-US"/>
              <a:pPr/>
              <a:t>21</a:t>
            </a:fld>
            <a:endParaRPr lang="en-US" dirty="0"/>
          </a:p>
        </p:txBody>
      </p:sp>
      <p:sp>
        <p:nvSpPr>
          <p:cNvPr id="63492" name="Rectangle 4"/>
          <p:cNvSpPr>
            <a:spLocks noGrp="1" noChangeArrowheads="1"/>
          </p:cNvSpPr>
          <p:nvPr>
            <p:ph type="title"/>
          </p:nvPr>
        </p:nvSpPr>
        <p:spPr/>
        <p:txBody>
          <a:bodyPr/>
          <a:lstStyle/>
          <a:p>
            <a:pPr marL="571500" indent="-571500"/>
            <a:r>
              <a:rPr lang="en-US" u="sng" dirty="0" smtClean="0"/>
              <a:t>Trust Permeates the Organization</a:t>
            </a:r>
            <a:endParaRPr lang="en-US" dirty="0"/>
          </a:p>
        </p:txBody>
      </p:sp>
      <p:sp>
        <p:nvSpPr>
          <p:cNvPr id="63493" name="Rectangle 5"/>
          <p:cNvSpPr>
            <a:spLocks noGrp="1" noChangeArrowheads="1"/>
          </p:cNvSpPr>
          <p:nvPr>
            <p:ph type="body" idx="1"/>
          </p:nvPr>
        </p:nvSpPr>
        <p:spPr>
          <a:xfrm>
            <a:off x="190500" y="1155700"/>
            <a:ext cx="8737600" cy="5054600"/>
          </a:xfrm>
        </p:spPr>
        <p:txBody>
          <a:bodyPr/>
          <a:lstStyle/>
          <a:p>
            <a:pPr marL="742950" indent="-457200">
              <a:buNone/>
            </a:pPr>
            <a:r>
              <a:rPr lang="en-US" dirty="0" smtClean="0"/>
              <a:t>INPO:</a:t>
            </a:r>
          </a:p>
          <a:p>
            <a:pPr marL="742950" indent="-457200"/>
            <a:r>
              <a:rPr lang="en-US" dirty="0" smtClean="0"/>
              <a:t>Concentrate </a:t>
            </a:r>
            <a:r>
              <a:rPr lang="en-US" dirty="0"/>
              <a:t>on timely, accurate </a:t>
            </a:r>
            <a:r>
              <a:rPr lang="en-US" dirty="0" smtClean="0"/>
              <a:t>communications</a:t>
            </a:r>
            <a:r>
              <a:rPr lang="en-US" dirty="0"/>
              <a:t>.</a:t>
            </a:r>
          </a:p>
          <a:p>
            <a:pPr marL="742950" indent="-457200"/>
            <a:r>
              <a:rPr lang="en-US" dirty="0"/>
              <a:t>Treat all persons with dignity and respect.</a:t>
            </a:r>
          </a:p>
          <a:p>
            <a:pPr marL="742950" indent="-457200"/>
            <a:r>
              <a:rPr lang="en-US" dirty="0"/>
              <a:t>Encourage and address all safety concerns and different or opposing views.</a:t>
            </a:r>
          </a:p>
          <a:p>
            <a:pPr marL="742950" indent="-457200"/>
            <a:r>
              <a:rPr lang="en-US" dirty="0"/>
              <a:t>Plan for and manage change.</a:t>
            </a:r>
          </a:p>
          <a:p>
            <a:pPr marL="742950" indent="-457200"/>
            <a:r>
              <a:rPr lang="en-US" dirty="0"/>
              <a:t>Tell the workers the reasons for important decisions.</a:t>
            </a:r>
          </a:p>
          <a:p>
            <a:pPr marL="742950" indent="-457200"/>
            <a:r>
              <a:rPr lang="en-US" dirty="0"/>
              <a:t>Avoid retaliation and the perception of retaliation.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8DB4437-DFA1-47D0-A037-C3E6F504D412}" type="slidenum">
              <a:rPr lang="en-US"/>
              <a:pPr/>
              <a:t>22</a:t>
            </a:fld>
            <a:endParaRPr lang="en-US" dirty="0"/>
          </a:p>
        </p:txBody>
      </p:sp>
      <p:sp>
        <p:nvSpPr>
          <p:cNvPr id="120836" name="Rectangle 4"/>
          <p:cNvSpPr>
            <a:spLocks noGrp="1" noChangeArrowheads="1"/>
          </p:cNvSpPr>
          <p:nvPr>
            <p:ph type="title"/>
          </p:nvPr>
        </p:nvSpPr>
        <p:spPr/>
        <p:txBody>
          <a:bodyPr/>
          <a:lstStyle/>
          <a:p>
            <a:r>
              <a:rPr lang="en-US" u="sng" dirty="0" smtClean="0"/>
              <a:t>Trust Permeates the Organization</a:t>
            </a:r>
            <a:endParaRPr lang="en-US" sz="1800" dirty="0"/>
          </a:p>
        </p:txBody>
      </p:sp>
      <p:sp>
        <p:nvSpPr>
          <p:cNvPr id="120837" name="Rectangle 5"/>
          <p:cNvSpPr>
            <a:spLocks noGrp="1" noChangeArrowheads="1"/>
          </p:cNvSpPr>
          <p:nvPr>
            <p:ph type="body" idx="1"/>
          </p:nvPr>
        </p:nvSpPr>
        <p:spPr>
          <a:xfrm>
            <a:off x="457200" y="1462088"/>
            <a:ext cx="8229600" cy="3897312"/>
          </a:xfrm>
        </p:spPr>
        <p:txBody>
          <a:bodyPr/>
          <a:lstStyle/>
          <a:p>
            <a:pPr>
              <a:spcBef>
                <a:spcPct val="0"/>
              </a:spcBef>
            </a:pPr>
            <a:r>
              <a:rPr lang="en-US" sz="2400" dirty="0"/>
              <a:t>Deficiencies in communication…were a foundation for the </a:t>
            </a:r>
            <a:r>
              <a:rPr lang="en-US" sz="2400" i="1" dirty="0"/>
              <a:t>Columbia</a:t>
            </a:r>
            <a:r>
              <a:rPr lang="en-US" sz="2400" dirty="0"/>
              <a:t> accident</a:t>
            </a:r>
            <a:r>
              <a:rPr lang="en-US" sz="2400" dirty="0" smtClean="0"/>
              <a:t>.</a:t>
            </a:r>
            <a:endParaRPr lang="en-US" sz="2000" i="1" dirty="0"/>
          </a:p>
          <a:p>
            <a:pPr algn="ctr">
              <a:spcBef>
                <a:spcPct val="0"/>
              </a:spcBef>
              <a:buFontTx/>
              <a:buNone/>
            </a:pPr>
            <a:endParaRPr lang="en-US" sz="2000" dirty="0" smtClean="0"/>
          </a:p>
          <a:p>
            <a:pPr>
              <a:spcBef>
                <a:spcPct val="0"/>
              </a:spcBef>
            </a:pPr>
            <a:r>
              <a:rPr lang="en-US" sz="2400" dirty="0" smtClean="0"/>
              <a:t>Over time, a pattern of ineffective communication has resulted, leaving risks improperly defined, problems unreported, and concerns unexpressed.</a:t>
            </a:r>
          </a:p>
          <a:p>
            <a:pPr algn="ctr">
              <a:spcBef>
                <a:spcPct val="0"/>
              </a:spcBef>
              <a:buFontTx/>
              <a:buNone/>
            </a:pPr>
            <a:r>
              <a:rPr lang="en-US" sz="1600" i="1" dirty="0"/>
              <a:t>Columbia Accident Investigation Board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8DB4437-DFA1-47D0-A037-C3E6F504D412}" type="slidenum">
              <a:rPr lang="en-US"/>
              <a:pPr/>
              <a:t>23</a:t>
            </a:fld>
            <a:endParaRPr lang="en-US" dirty="0"/>
          </a:p>
        </p:txBody>
      </p:sp>
      <p:sp>
        <p:nvSpPr>
          <p:cNvPr id="120836" name="Rectangle 4"/>
          <p:cNvSpPr>
            <a:spLocks noGrp="1" noChangeArrowheads="1"/>
          </p:cNvSpPr>
          <p:nvPr>
            <p:ph type="title"/>
          </p:nvPr>
        </p:nvSpPr>
        <p:spPr/>
        <p:txBody>
          <a:bodyPr/>
          <a:lstStyle/>
          <a:p>
            <a:r>
              <a:rPr lang="en-US" u="sng" dirty="0" smtClean="0"/>
              <a:t>Trust Permeates the Organization</a:t>
            </a:r>
            <a:endParaRPr lang="en-US" sz="1800" dirty="0"/>
          </a:p>
        </p:txBody>
      </p:sp>
      <p:sp>
        <p:nvSpPr>
          <p:cNvPr id="120837" name="Rectangle 5"/>
          <p:cNvSpPr>
            <a:spLocks noGrp="1" noChangeArrowheads="1"/>
          </p:cNvSpPr>
          <p:nvPr>
            <p:ph type="body" idx="1"/>
          </p:nvPr>
        </p:nvSpPr>
        <p:spPr>
          <a:xfrm>
            <a:off x="457200" y="1462088"/>
            <a:ext cx="8229600" cy="3897312"/>
          </a:xfrm>
        </p:spPr>
        <p:txBody>
          <a:bodyPr/>
          <a:lstStyle/>
          <a:p>
            <a:r>
              <a:rPr lang="en-US" sz="2400" dirty="0" smtClean="0"/>
              <a:t>BP did not share important information with its contractors, or sometimes internally even with members of its own team. Contractors did not share important information with BP or each other. </a:t>
            </a:r>
          </a:p>
          <a:p>
            <a:r>
              <a:rPr lang="en-US" sz="2400" dirty="0" smtClean="0"/>
              <a:t>46 percent of crew members surveyed felt that some of the workforce feared reprisals for reporting unsafe situations. </a:t>
            </a:r>
            <a:endParaRPr lang="en-US" sz="2000" dirty="0" smtClean="0"/>
          </a:p>
          <a:p>
            <a:pPr algn="r">
              <a:buNone/>
            </a:pPr>
            <a:r>
              <a:rPr lang="en-US" sz="1600" i="1" dirty="0" smtClean="0"/>
              <a:t>National Commission on the BP Deepwater Horizon Oil Spill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8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AF71507-4B34-447F-A3D6-A0F7241C7B88}" type="slidenum">
              <a:rPr lang="en-US"/>
              <a:pPr/>
              <a:t>24</a:t>
            </a:fld>
            <a:endParaRPr lang="en-US" dirty="0"/>
          </a:p>
        </p:txBody>
      </p:sp>
      <p:sp>
        <p:nvSpPr>
          <p:cNvPr id="64516" name="Rectangle 4"/>
          <p:cNvSpPr>
            <a:spLocks noGrp="1" noChangeArrowheads="1"/>
          </p:cNvSpPr>
          <p:nvPr>
            <p:ph type="title"/>
          </p:nvPr>
        </p:nvSpPr>
        <p:spPr/>
        <p:txBody>
          <a:bodyPr/>
          <a:lstStyle/>
          <a:p>
            <a:r>
              <a:rPr lang="en-US" u="sng" dirty="0" smtClean="0"/>
              <a:t>Decision-making Reflects Safety First</a:t>
            </a:r>
            <a:endParaRPr lang="en-US" sz="1800" dirty="0"/>
          </a:p>
        </p:txBody>
      </p:sp>
      <p:sp>
        <p:nvSpPr>
          <p:cNvPr id="64517" name="Rectangle 5"/>
          <p:cNvSpPr>
            <a:spLocks noGrp="1" noChangeArrowheads="1"/>
          </p:cNvSpPr>
          <p:nvPr>
            <p:ph type="body" idx="1"/>
          </p:nvPr>
        </p:nvSpPr>
        <p:spPr>
          <a:xfrm>
            <a:off x="457200" y="1155700"/>
            <a:ext cx="8356600" cy="5054600"/>
          </a:xfrm>
        </p:spPr>
        <p:txBody>
          <a:bodyPr>
            <a:normAutofit fontScale="85000" lnSpcReduction="10000"/>
          </a:bodyPr>
          <a:lstStyle/>
          <a:p>
            <a:pPr marL="635000" indent="-635000">
              <a:buNone/>
            </a:pPr>
            <a:r>
              <a:rPr lang="en-US" dirty="0" smtClean="0"/>
              <a:t>INPO:</a:t>
            </a:r>
            <a:endParaRPr lang="en-US" dirty="0"/>
          </a:p>
          <a:p>
            <a:pPr marL="806450" indent="-457200"/>
            <a:r>
              <a:rPr lang="en-US" dirty="0"/>
              <a:t>Use a rigorous approach to problem solving.</a:t>
            </a:r>
          </a:p>
          <a:p>
            <a:pPr marL="806450" indent="-457200"/>
            <a:r>
              <a:rPr lang="en-US" dirty="0"/>
              <a:t>If your information or understanding of the problem is incomplete, choose the conservative action.</a:t>
            </a:r>
          </a:p>
          <a:p>
            <a:pPr marL="806450" indent="-457200"/>
            <a:r>
              <a:rPr lang="en-US" dirty="0"/>
              <a:t>Use single-point accountability for important safety decisions and allow for ongoing assessment and feedback as circumstances unfold.</a:t>
            </a:r>
          </a:p>
          <a:p>
            <a:pPr marL="806450" indent="-457200"/>
            <a:r>
              <a:rPr lang="en-US" dirty="0" smtClean="0"/>
              <a:t>Seek </a:t>
            </a:r>
            <a:r>
              <a:rPr lang="en-US" dirty="0"/>
              <a:t>candid dialogue and debate. </a:t>
            </a:r>
            <a:r>
              <a:rPr lang="en-US" dirty="0" smtClean="0"/>
              <a:t>Expect </a:t>
            </a:r>
            <a:r>
              <a:rPr lang="en-US" dirty="0"/>
              <a:t>a robust decision and healthy conflict.</a:t>
            </a:r>
          </a:p>
          <a:p>
            <a:pPr marL="806450" indent="-457200"/>
            <a:r>
              <a:rPr lang="en-US" dirty="0"/>
              <a:t>Distinguish between an “allowable” choice and a prudent choice.</a:t>
            </a:r>
          </a:p>
          <a:p>
            <a:pPr marL="806450" indent="-457200"/>
            <a:r>
              <a:rPr lang="en-US" dirty="0"/>
              <a:t>Review such decisions and assumptions when new facts arise.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E7E414-940B-4391-A9B9-2404A7391665}" type="slidenum">
              <a:rPr lang="en-US"/>
              <a:pPr/>
              <a:t>25</a:t>
            </a:fld>
            <a:endParaRPr lang="en-US" dirty="0"/>
          </a:p>
        </p:txBody>
      </p:sp>
      <p:sp>
        <p:nvSpPr>
          <p:cNvPr id="208898" name="Rectangle 2"/>
          <p:cNvSpPr>
            <a:spLocks noGrp="1" noChangeArrowheads="1"/>
          </p:cNvSpPr>
          <p:nvPr>
            <p:ph type="title"/>
          </p:nvPr>
        </p:nvSpPr>
        <p:spPr/>
        <p:txBody>
          <a:bodyPr/>
          <a:lstStyle/>
          <a:p>
            <a:r>
              <a:rPr lang="en-US" u="sng" dirty="0" smtClean="0"/>
              <a:t>Decision-making Reflects Safety First</a:t>
            </a:r>
            <a:endParaRPr lang="en-US" sz="1800" dirty="0"/>
          </a:p>
        </p:txBody>
      </p:sp>
      <p:sp>
        <p:nvSpPr>
          <p:cNvPr id="208899" name="Rectangle 3"/>
          <p:cNvSpPr>
            <a:spLocks noGrp="1" noChangeArrowheads="1"/>
          </p:cNvSpPr>
          <p:nvPr>
            <p:ph type="body" idx="1"/>
          </p:nvPr>
        </p:nvSpPr>
        <p:spPr>
          <a:xfrm>
            <a:off x="170121" y="1358900"/>
            <a:ext cx="8771860" cy="4305300"/>
          </a:xfrm>
        </p:spPr>
        <p:txBody>
          <a:bodyPr/>
          <a:lstStyle/>
          <a:p>
            <a:pPr marL="457200" indent="-457200">
              <a:lnSpc>
                <a:spcPct val="90000"/>
              </a:lnSpc>
              <a:spcBef>
                <a:spcPct val="0"/>
              </a:spcBef>
              <a:spcAft>
                <a:spcPts val="1200"/>
              </a:spcAft>
            </a:pPr>
            <a:r>
              <a:rPr lang="en-US" sz="2400" dirty="0" smtClean="0"/>
              <a:t>The </a:t>
            </a:r>
            <a:r>
              <a:rPr lang="en-US" sz="2400" u="sng" dirty="0" smtClean="0"/>
              <a:t>initial</a:t>
            </a:r>
            <a:r>
              <a:rPr lang="en-US" sz="2400" dirty="0" smtClean="0"/>
              <a:t> damage assessment briefing prepared for the Mission Evaluation Room was cut down considerably in order to make it “fit” the schedule.  Even so, it took 40 minutes.  It was </a:t>
            </a:r>
            <a:r>
              <a:rPr lang="en-US" sz="2400" u="sng" dirty="0" smtClean="0"/>
              <a:t>cut down further </a:t>
            </a:r>
            <a:r>
              <a:rPr lang="en-US" sz="2400" dirty="0" smtClean="0"/>
              <a:t>to a three-minute discussion topic at the Mission Management Team….  </a:t>
            </a:r>
          </a:p>
          <a:p>
            <a:pPr marL="457200" indent="-457200">
              <a:lnSpc>
                <a:spcPct val="90000"/>
              </a:lnSpc>
              <a:spcBef>
                <a:spcPct val="0"/>
              </a:spcBef>
              <a:spcAft>
                <a:spcPts val="1200"/>
              </a:spcAft>
            </a:pPr>
            <a:r>
              <a:rPr lang="en-US" sz="2400" dirty="0" smtClean="0"/>
              <a:t>Mission Management Team participants felt pressured to remain quiet unless discussion turned to their particular area of technological or system expertise, and, even then, to be brief.  </a:t>
            </a:r>
          </a:p>
          <a:p>
            <a:pPr algn="r">
              <a:lnSpc>
                <a:spcPct val="90000"/>
              </a:lnSpc>
              <a:spcBef>
                <a:spcPct val="0"/>
              </a:spcBef>
              <a:buFontTx/>
              <a:buNone/>
            </a:pPr>
            <a:r>
              <a:rPr lang="en-US" sz="1600" i="1" dirty="0" smtClean="0"/>
              <a:t>Columbia </a:t>
            </a:r>
            <a:r>
              <a:rPr lang="en-US" sz="1600" i="1" dirty="0"/>
              <a:t>Accident Investigation Board</a:t>
            </a:r>
            <a:r>
              <a:rPr lang="en-US" sz="2000" i="1" dirty="0"/>
              <a:t/>
            </a:r>
            <a:br>
              <a:rPr lang="en-US" sz="2000" i="1" dirty="0"/>
            </a:br>
            <a:endParaRPr lang="en-US" sz="2000" i="1" dirty="0"/>
          </a:p>
          <a:p>
            <a:pPr algn="ctr">
              <a:lnSpc>
                <a:spcPct val="90000"/>
              </a:lnSpc>
              <a:spcBef>
                <a:spcPct val="0"/>
              </a:spcBef>
              <a:buFontTx/>
              <a:buNone/>
            </a:pPr>
            <a:endParaRPr lang="en-US" sz="1800" dirty="0"/>
          </a:p>
          <a:p>
            <a:pPr algn="ctr">
              <a:lnSpc>
                <a:spcPct val="90000"/>
              </a:lnSpc>
              <a:spcBef>
                <a:spcPct val="0"/>
              </a:spcBef>
              <a:buFontTx/>
              <a:buNone/>
            </a:pPr>
            <a:endParaRPr lang="en-US" sz="1800" dirty="0"/>
          </a:p>
          <a:p>
            <a:pPr algn="ctr">
              <a:lnSpc>
                <a:spcPct val="90000"/>
              </a:lnSpc>
              <a:spcBef>
                <a:spcPct val="0"/>
              </a:spcBef>
              <a:buFontTx/>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061C62C-0D74-4EC1-8D52-A1FC4D39E8C0}" type="slidenum">
              <a:rPr lang="en-US"/>
              <a:pPr/>
              <a:t>26</a:t>
            </a:fld>
            <a:endParaRPr lang="en-US" dirty="0"/>
          </a:p>
        </p:txBody>
      </p:sp>
      <p:sp>
        <p:nvSpPr>
          <p:cNvPr id="123908" name="Rectangle 4"/>
          <p:cNvSpPr>
            <a:spLocks noGrp="1" noChangeArrowheads="1"/>
          </p:cNvSpPr>
          <p:nvPr>
            <p:ph type="title"/>
          </p:nvPr>
        </p:nvSpPr>
        <p:spPr/>
        <p:txBody>
          <a:bodyPr/>
          <a:lstStyle/>
          <a:p>
            <a:r>
              <a:rPr lang="en-US" u="sng" dirty="0" smtClean="0"/>
              <a:t>Decision-making Reflects Safety First</a:t>
            </a:r>
            <a:endParaRPr lang="en-US" sz="1800" dirty="0"/>
          </a:p>
        </p:txBody>
      </p:sp>
      <p:sp>
        <p:nvSpPr>
          <p:cNvPr id="123909" name="Rectangle 5"/>
          <p:cNvSpPr>
            <a:spLocks noGrp="1" noChangeArrowheads="1"/>
          </p:cNvSpPr>
          <p:nvPr>
            <p:ph type="body" idx="1"/>
          </p:nvPr>
        </p:nvSpPr>
        <p:spPr>
          <a:xfrm>
            <a:off x="241300" y="1169988"/>
            <a:ext cx="8636000" cy="4354512"/>
          </a:xfrm>
        </p:spPr>
        <p:txBody>
          <a:bodyPr/>
          <a:lstStyle/>
          <a:p>
            <a:r>
              <a:rPr lang="en-US" sz="2000" dirty="0" smtClean="0"/>
              <a:t>[C]ompanies involved must have in place strict policies requiring rigorous analysis and proof that less-costly alternatives are in fact equally safe. If BP had any such policies in place, it does not appear that its Macondo team adhered to them.</a:t>
            </a:r>
          </a:p>
          <a:p>
            <a:r>
              <a:rPr lang="en-US" sz="2000" dirty="0" smtClean="0"/>
              <a:t>Decision making processes at Macondo did not adequately ensure that personnel fully considered the risks created by time- and money-saving decisions. </a:t>
            </a:r>
          </a:p>
          <a:p>
            <a:r>
              <a:rPr lang="en-US" sz="2000" dirty="0" smtClean="0"/>
              <a:t>[O]fficials made a series of decisions that saved BP, Halliburton, and Transocean time and money—but without full appreciation of the associated risks.</a:t>
            </a:r>
          </a:p>
          <a:p>
            <a:r>
              <a:rPr lang="en-US" sz="2000" dirty="0" smtClean="0"/>
              <a:t>BP has provided no evidence that it … has ever set a surface cement plug so deep in seawater … No evidence … that the BP team ever formally evaluated these options or the relative risks created.</a:t>
            </a:r>
          </a:p>
          <a:p>
            <a:endParaRPr lang="en-US" sz="2000" dirty="0" smtClean="0"/>
          </a:p>
          <a:p>
            <a:pPr algn="r">
              <a:buNone/>
            </a:pPr>
            <a:r>
              <a:rPr lang="en-US" sz="1600" i="1" dirty="0" smtClean="0"/>
              <a:t> National Commission on the BP Deepwater Horizon Oil Spill</a:t>
            </a:r>
          </a:p>
          <a:p>
            <a:pPr marL="457200" indent="-457200"/>
            <a:endParaRPr lang="en-US" sz="2000" dirty="0" smtClean="0"/>
          </a:p>
          <a:p>
            <a:pPr marL="0" indent="0" algn="r">
              <a:buFontTx/>
              <a:buNone/>
            </a:pPr>
            <a:endParaRPr lang="en-US" sz="20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D8B21B5-FA7C-40EA-A886-0BC7800EE965}" type="slidenum">
              <a:rPr lang="en-US"/>
              <a:pPr/>
              <a:t>27</a:t>
            </a:fld>
            <a:endParaRPr lang="en-US" dirty="0"/>
          </a:p>
        </p:txBody>
      </p:sp>
      <p:sp>
        <p:nvSpPr>
          <p:cNvPr id="65541" name="Rectangle 5"/>
          <p:cNvSpPr>
            <a:spLocks noGrp="1" noChangeArrowheads="1"/>
          </p:cNvSpPr>
          <p:nvPr>
            <p:ph type="title"/>
          </p:nvPr>
        </p:nvSpPr>
        <p:spPr/>
        <p:txBody>
          <a:bodyPr/>
          <a:lstStyle/>
          <a:p>
            <a:r>
              <a:rPr lang="en-US" u="sng" dirty="0" smtClean="0"/>
              <a:t>Recognize That Nuclear Technology </a:t>
            </a:r>
            <a:br>
              <a:rPr lang="en-US" u="sng" dirty="0" smtClean="0"/>
            </a:br>
            <a:r>
              <a:rPr lang="en-US" u="sng" dirty="0" smtClean="0"/>
              <a:t>is Unique</a:t>
            </a:r>
            <a:endParaRPr lang="en-US" sz="1800" dirty="0"/>
          </a:p>
        </p:txBody>
      </p:sp>
      <p:sp>
        <p:nvSpPr>
          <p:cNvPr id="65542" name="Rectangle 6"/>
          <p:cNvSpPr>
            <a:spLocks noGrp="1" noChangeArrowheads="1"/>
          </p:cNvSpPr>
          <p:nvPr>
            <p:ph type="body" idx="1"/>
          </p:nvPr>
        </p:nvSpPr>
        <p:spPr/>
        <p:txBody>
          <a:bodyPr/>
          <a:lstStyle/>
          <a:p>
            <a:pPr marL="635000" indent="-635000">
              <a:buNone/>
            </a:pPr>
            <a:r>
              <a:rPr lang="en-US" dirty="0" smtClean="0"/>
              <a:t>INPO:</a:t>
            </a:r>
            <a:endParaRPr lang="en-US" dirty="0"/>
          </a:p>
          <a:p>
            <a:pPr marL="806450" indent="-457200"/>
            <a:r>
              <a:rPr lang="en-US" dirty="0"/>
              <a:t>Conduct activities that could affect the core with particular care and caution.</a:t>
            </a:r>
          </a:p>
          <a:p>
            <a:pPr marL="806450" indent="-457200"/>
            <a:r>
              <a:rPr lang="en-US" dirty="0"/>
              <a:t>Pay special attention to core cooling, fission product barriers, and defense in depth.</a:t>
            </a:r>
          </a:p>
          <a:p>
            <a:pPr marL="806450" indent="-457200"/>
            <a:r>
              <a:rPr lang="en-US" dirty="0"/>
              <a:t>Work in accordance with high-quality processes and procedures.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65BBFA-2F29-464C-A085-0DF34470EC7E}" type="slidenum">
              <a:rPr lang="en-US"/>
              <a:pPr/>
              <a:t>28</a:t>
            </a:fld>
            <a:endParaRPr lang="en-US" dirty="0"/>
          </a:p>
        </p:txBody>
      </p:sp>
      <p:sp>
        <p:nvSpPr>
          <p:cNvPr id="128004" name="Rectangle 4"/>
          <p:cNvSpPr>
            <a:spLocks noGrp="1" noChangeArrowheads="1"/>
          </p:cNvSpPr>
          <p:nvPr>
            <p:ph type="title"/>
          </p:nvPr>
        </p:nvSpPr>
        <p:spPr/>
        <p:txBody>
          <a:bodyPr/>
          <a:lstStyle/>
          <a:p>
            <a:r>
              <a:rPr lang="en-US" u="sng" dirty="0" smtClean="0"/>
              <a:t>Recognize That Nuclear Technology </a:t>
            </a:r>
            <a:br>
              <a:rPr lang="en-US" u="sng" dirty="0" smtClean="0"/>
            </a:br>
            <a:r>
              <a:rPr lang="en-US" u="sng" dirty="0" smtClean="0"/>
              <a:t>is Unique</a:t>
            </a:r>
            <a:endParaRPr lang="en-US" sz="1800" dirty="0"/>
          </a:p>
        </p:txBody>
      </p:sp>
      <p:sp>
        <p:nvSpPr>
          <p:cNvPr id="128005" name="Rectangle 5"/>
          <p:cNvSpPr>
            <a:spLocks noGrp="1" noChangeArrowheads="1"/>
          </p:cNvSpPr>
          <p:nvPr>
            <p:ph type="body" idx="1"/>
          </p:nvPr>
        </p:nvSpPr>
        <p:spPr>
          <a:xfrm>
            <a:off x="265814" y="1155700"/>
            <a:ext cx="8718698" cy="5054600"/>
          </a:xfrm>
        </p:spPr>
        <p:txBody>
          <a:bodyPr/>
          <a:lstStyle/>
          <a:p>
            <a:pPr marL="0" indent="0" algn="ctr">
              <a:spcBef>
                <a:spcPct val="0"/>
              </a:spcBef>
              <a:buFontTx/>
              <a:buNone/>
            </a:pPr>
            <a:endParaRPr lang="en-US" sz="2000" dirty="0"/>
          </a:p>
          <a:p>
            <a:pPr marL="457200" indent="-457200">
              <a:spcBef>
                <a:spcPct val="0"/>
              </a:spcBef>
              <a:spcAft>
                <a:spcPts val="1200"/>
              </a:spcAft>
            </a:pPr>
            <a:r>
              <a:rPr lang="en-US" sz="2400" dirty="0"/>
              <a:t>By their very nature, high-risk technologies are exceptionally difficult to manage. </a:t>
            </a:r>
            <a:endParaRPr lang="en-US" sz="2400" dirty="0" smtClean="0"/>
          </a:p>
          <a:p>
            <a:pPr marL="457200" indent="-457200">
              <a:spcBef>
                <a:spcPct val="0"/>
              </a:spcBef>
              <a:spcAft>
                <a:spcPts val="1200"/>
              </a:spcAft>
            </a:pPr>
            <a:r>
              <a:rPr lang="en-US" sz="2400" dirty="0" smtClean="0"/>
              <a:t>The </a:t>
            </a:r>
            <a:r>
              <a:rPr lang="en-US" sz="2400" dirty="0"/>
              <a:t>risks inherent in those technical systems are heightened when they are </a:t>
            </a:r>
            <a:r>
              <a:rPr lang="en-US" sz="2400" dirty="0" smtClean="0"/>
              <a:t>produced by and </a:t>
            </a:r>
            <a:r>
              <a:rPr lang="en-US" sz="2400" dirty="0"/>
              <a:t>operated by complex organizations that can also break down in unanticipated ways. </a:t>
            </a:r>
            <a:endParaRPr lang="en-US" sz="2400" i="1" dirty="0"/>
          </a:p>
          <a:p>
            <a:pPr marL="0" indent="0" algn="ctr">
              <a:spcBef>
                <a:spcPct val="0"/>
              </a:spcBef>
              <a:buFontTx/>
              <a:buNone/>
            </a:pPr>
            <a:endParaRPr lang="en-US" sz="200" i="1" dirty="0"/>
          </a:p>
          <a:p>
            <a:pPr marL="0" indent="0" algn="r">
              <a:spcBef>
                <a:spcPct val="0"/>
              </a:spcBef>
              <a:buFontTx/>
              <a:buNone/>
            </a:pPr>
            <a:r>
              <a:rPr lang="en-US" sz="1600" i="1" dirty="0"/>
              <a:t>			Columbia Accident Investigation Board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65BBFA-2F29-464C-A085-0DF34470EC7E}" type="slidenum">
              <a:rPr lang="en-US"/>
              <a:pPr/>
              <a:t>29</a:t>
            </a:fld>
            <a:endParaRPr lang="en-US" dirty="0"/>
          </a:p>
        </p:txBody>
      </p:sp>
      <p:sp>
        <p:nvSpPr>
          <p:cNvPr id="128004" name="Rectangle 4"/>
          <p:cNvSpPr>
            <a:spLocks noGrp="1" noChangeArrowheads="1"/>
          </p:cNvSpPr>
          <p:nvPr>
            <p:ph type="title"/>
          </p:nvPr>
        </p:nvSpPr>
        <p:spPr/>
        <p:txBody>
          <a:bodyPr/>
          <a:lstStyle/>
          <a:p>
            <a:r>
              <a:rPr lang="en-US" u="sng" dirty="0" smtClean="0"/>
              <a:t>Recognize That Nuclear Technology </a:t>
            </a:r>
            <a:br>
              <a:rPr lang="en-US" u="sng" dirty="0" smtClean="0"/>
            </a:br>
            <a:r>
              <a:rPr lang="en-US" u="sng" dirty="0" smtClean="0"/>
              <a:t>is Unique</a:t>
            </a:r>
            <a:endParaRPr lang="en-US" sz="1800" dirty="0"/>
          </a:p>
        </p:txBody>
      </p:sp>
      <p:sp>
        <p:nvSpPr>
          <p:cNvPr id="128005" name="Rectangle 5"/>
          <p:cNvSpPr>
            <a:spLocks noGrp="1" noChangeArrowheads="1"/>
          </p:cNvSpPr>
          <p:nvPr>
            <p:ph type="body" idx="1"/>
          </p:nvPr>
        </p:nvSpPr>
        <p:spPr/>
        <p:txBody>
          <a:bodyPr/>
          <a:lstStyle/>
          <a:p>
            <a:r>
              <a:rPr lang="en-US" sz="2400" dirty="0" smtClean="0"/>
              <a:t>BP’s fundamental mistake was its failure — to exercise special caution (and, accordingly, to direct its contractors to be especially vigilant) before relying on the primary cement as a barrier to hydrocarbon flow. </a:t>
            </a:r>
          </a:p>
          <a:p>
            <a:r>
              <a:rPr lang="en-US" sz="2400" dirty="0" smtClean="0"/>
              <a:t>[T]here is nothing to suggest that BP’s engineering team conducted a formal, disciplined analysis of the combined impact of these risk factors ….</a:t>
            </a:r>
            <a:endParaRPr lang="en-US" sz="2400" i="1" dirty="0"/>
          </a:p>
          <a:p>
            <a:pPr marL="0" indent="0" algn="ctr">
              <a:spcBef>
                <a:spcPct val="0"/>
              </a:spcBef>
              <a:buFontTx/>
              <a:buNone/>
            </a:pPr>
            <a:endParaRPr lang="en-US" sz="200" i="1" dirty="0"/>
          </a:p>
          <a:p>
            <a:pPr marL="0" indent="0" algn="r">
              <a:spcBef>
                <a:spcPct val="0"/>
              </a:spcBef>
              <a:buFontTx/>
              <a:buNone/>
            </a:pPr>
            <a:r>
              <a:rPr lang="en-US" sz="1600" i="1" dirty="0" smtClean="0"/>
              <a:t> National Commission on the BP Deepwater Horizon Oil Spill</a:t>
            </a:r>
            <a:endParaRPr lang="en-US" sz="16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F464FE8-2C68-4EAE-A114-307864F0339B}" type="slidenum">
              <a:rPr lang="en-US"/>
              <a:pPr/>
              <a:t>3</a:t>
            </a:fld>
            <a:endParaRPr lang="en-US" dirty="0"/>
          </a:p>
        </p:txBody>
      </p:sp>
      <p:sp>
        <p:nvSpPr>
          <p:cNvPr id="156676" name="Rectangle 4"/>
          <p:cNvSpPr>
            <a:spLocks noGrp="1" noChangeArrowheads="1"/>
          </p:cNvSpPr>
          <p:nvPr>
            <p:ph type="title"/>
          </p:nvPr>
        </p:nvSpPr>
        <p:spPr/>
        <p:txBody>
          <a:bodyPr/>
          <a:lstStyle/>
          <a:p>
            <a:r>
              <a:rPr lang="en-US" dirty="0" smtClean="0"/>
              <a:t>Objectives of Introductory</a:t>
            </a:r>
            <a:br>
              <a:rPr lang="en-US" dirty="0" smtClean="0"/>
            </a:br>
            <a:r>
              <a:rPr lang="en-US" dirty="0" smtClean="0"/>
              <a:t>Safety Culture Training</a:t>
            </a:r>
            <a:endParaRPr lang="en-US" dirty="0"/>
          </a:p>
        </p:txBody>
      </p:sp>
      <p:sp>
        <p:nvSpPr>
          <p:cNvPr id="156677" name="Rectangle 5"/>
          <p:cNvSpPr>
            <a:spLocks noGrp="1" noChangeArrowheads="1"/>
          </p:cNvSpPr>
          <p:nvPr>
            <p:ph type="body" idx="1"/>
          </p:nvPr>
        </p:nvSpPr>
        <p:spPr/>
        <p:txBody>
          <a:bodyPr/>
          <a:lstStyle/>
          <a:p>
            <a:pPr>
              <a:spcBef>
                <a:spcPct val="100000"/>
              </a:spcBef>
            </a:pPr>
            <a:r>
              <a:rPr lang="en-US" dirty="0" smtClean="0"/>
              <a:t>Understand </a:t>
            </a:r>
            <a:r>
              <a:rPr lang="en-US" dirty="0"/>
              <a:t>the </a:t>
            </a:r>
            <a:r>
              <a:rPr lang="en-US" dirty="0" smtClean="0"/>
              <a:t>definition of nuclear safety culture and the role </a:t>
            </a:r>
            <a:r>
              <a:rPr lang="en-US" dirty="0"/>
              <a:t>that </a:t>
            </a:r>
            <a:r>
              <a:rPr lang="en-US" dirty="0" smtClean="0"/>
              <a:t>it plays in ensuring safe operations.</a:t>
            </a:r>
          </a:p>
          <a:p>
            <a:pPr>
              <a:spcBef>
                <a:spcPct val="100000"/>
              </a:spcBef>
            </a:pPr>
            <a:r>
              <a:rPr lang="en-US" dirty="0" smtClean="0"/>
              <a:t>Understand nuclear safety culture principles and the consequences of a degraded safety culture.</a:t>
            </a:r>
          </a:p>
          <a:p>
            <a:pPr>
              <a:spcBef>
                <a:spcPct val="100000"/>
              </a:spcBef>
            </a:pPr>
            <a:r>
              <a:rPr lang="en-US" dirty="0" smtClean="0"/>
              <a:t>Understand day-to-day responsibilities in promoting a strong nuclear safety culture.</a:t>
            </a:r>
            <a:endParaRPr lang="en-US" dirty="0"/>
          </a:p>
          <a:p>
            <a:pPr>
              <a:spcBef>
                <a:spcPct val="100000"/>
              </a:spcBef>
            </a:pPr>
            <a:r>
              <a:rPr lang="en-US" dirty="0"/>
              <a:t>A</a:t>
            </a:r>
            <a:r>
              <a:rPr lang="en-US" dirty="0" smtClean="0"/>
              <a:t>pply nuclear safety culture principles </a:t>
            </a:r>
            <a:r>
              <a:rPr lang="en-US" dirty="0"/>
              <a:t>when supervising the workforce.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ADCF59E-3639-4628-AA17-01698356F560}" type="slidenum">
              <a:rPr lang="en-US"/>
              <a:pPr/>
              <a:t>30</a:t>
            </a:fld>
            <a:endParaRPr lang="en-US" dirty="0"/>
          </a:p>
        </p:txBody>
      </p:sp>
      <p:sp>
        <p:nvSpPr>
          <p:cNvPr id="66564" name="Rectangle 4"/>
          <p:cNvSpPr>
            <a:spLocks noGrp="1" noChangeArrowheads="1"/>
          </p:cNvSpPr>
          <p:nvPr>
            <p:ph type="title"/>
          </p:nvPr>
        </p:nvSpPr>
        <p:spPr/>
        <p:txBody>
          <a:bodyPr/>
          <a:lstStyle/>
          <a:p>
            <a:r>
              <a:rPr lang="en-US" u="sng" dirty="0" smtClean="0"/>
              <a:t>Cultivate a Questioning Attitude</a:t>
            </a:r>
            <a:endParaRPr lang="en-US" sz="1800" dirty="0"/>
          </a:p>
        </p:txBody>
      </p:sp>
      <p:sp>
        <p:nvSpPr>
          <p:cNvPr id="66565" name="Rectangle 5"/>
          <p:cNvSpPr>
            <a:spLocks noGrp="1" noChangeArrowheads="1"/>
          </p:cNvSpPr>
          <p:nvPr>
            <p:ph type="body" idx="1"/>
          </p:nvPr>
        </p:nvSpPr>
        <p:spPr>
          <a:xfrm>
            <a:off x="190500" y="1155700"/>
            <a:ext cx="8801100" cy="5054600"/>
          </a:xfrm>
        </p:spPr>
        <p:txBody>
          <a:bodyPr/>
          <a:lstStyle/>
          <a:p>
            <a:pPr marL="457200" indent="-406400"/>
            <a:r>
              <a:rPr lang="en-US" dirty="0" smtClean="0"/>
              <a:t>Encourage </a:t>
            </a:r>
            <a:r>
              <a:rPr lang="en-US" dirty="0"/>
              <a:t>workers to challenge assumptions.  </a:t>
            </a:r>
          </a:p>
          <a:p>
            <a:pPr marL="457200" indent="-406400"/>
            <a:r>
              <a:rPr lang="en-US" dirty="0"/>
              <a:t>Encourage workers to identify conditions that have the potential to affect safety.</a:t>
            </a:r>
          </a:p>
          <a:p>
            <a:pPr marL="457200" indent="-406400"/>
            <a:r>
              <a:rPr lang="en-US" dirty="0"/>
              <a:t>Investigate anomalies.</a:t>
            </a:r>
          </a:p>
          <a:p>
            <a:pPr marL="457200" indent="-406400"/>
            <a:r>
              <a:rPr lang="en-US" dirty="0"/>
              <a:t>Recognize the possibility of mistakes, and equipment failures, make constructive decisions and develop contingencies.</a:t>
            </a:r>
          </a:p>
          <a:p>
            <a:pPr marL="457200" indent="-406400"/>
            <a:r>
              <a:rPr lang="en-US" dirty="0"/>
              <a:t>Avoid group think; encourage opposing views.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6347621-1142-48F8-94D7-F37DC5BAB041}" type="slidenum">
              <a:rPr lang="en-US"/>
              <a:pPr/>
              <a:t>31</a:t>
            </a:fld>
            <a:endParaRPr lang="en-US" dirty="0"/>
          </a:p>
        </p:txBody>
      </p:sp>
      <p:sp>
        <p:nvSpPr>
          <p:cNvPr id="129030" name="Rectangle 6"/>
          <p:cNvSpPr>
            <a:spLocks noGrp="1" noChangeArrowheads="1"/>
          </p:cNvSpPr>
          <p:nvPr>
            <p:ph type="title"/>
          </p:nvPr>
        </p:nvSpPr>
        <p:spPr/>
        <p:txBody>
          <a:bodyPr/>
          <a:lstStyle/>
          <a:p>
            <a:r>
              <a:rPr lang="en-US" u="sng" dirty="0" smtClean="0"/>
              <a:t>Cultivate a Questioning Attitude</a:t>
            </a:r>
            <a:endParaRPr lang="en-US" sz="2000" dirty="0"/>
          </a:p>
        </p:txBody>
      </p:sp>
      <p:sp>
        <p:nvSpPr>
          <p:cNvPr id="129031" name="Rectangle 7"/>
          <p:cNvSpPr>
            <a:spLocks noGrp="1" noChangeArrowheads="1"/>
          </p:cNvSpPr>
          <p:nvPr>
            <p:ph type="body" idx="1"/>
          </p:nvPr>
        </p:nvSpPr>
        <p:spPr>
          <a:xfrm>
            <a:off x="444500" y="1358900"/>
            <a:ext cx="8229600" cy="4635500"/>
          </a:xfrm>
        </p:spPr>
        <p:txBody>
          <a:bodyPr/>
          <a:lstStyle/>
          <a:p>
            <a:pPr marL="457200" indent="-457200">
              <a:spcBef>
                <a:spcPts val="0"/>
              </a:spcBef>
              <a:spcAft>
                <a:spcPts val="1200"/>
              </a:spcAft>
            </a:pPr>
            <a:r>
              <a:rPr lang="en-US" sz="2400" dirty="0" smtClean="0"/>
              <a:t>At every juncture of STS-107 … the managers in charge, resisted new information.</a:t>
            </a:r>
          </a:p>
          <a:p>
            <a:pPr marL="457200" indent="-457200">
              <a:spcBef>
                <a:spcPts val="0"/>
              </a:spcBef>
              <a:spcAft>
                <a:spcPts val="1200"/>
              </a:spcAft>
            </a:pPr>
            <a:r>
              <a:rPr lang="en-US" sz="2400" dirty="0" smtClean="0"/>
              <a:t>[A] leader’s best response to unanimous consent is to play devil’s advocate and encourage an exhaustive debate.  Mission Management Team leaders failed to seek out such minority opinions.  Imagine the difference if any Shuttle manager had simply asked, “Prove to me that Columbia has not been harmed.”</a:t>
            </a:r>
          </a:p>
          <a:p>
            <a:pPr marL="457200" indent="-457200">
              <a:spcBef>
                <a:spcPts val="0"/>
              </a:spcBef>
              <a:spcAft>
                <a:spcPts val="1200"/>
              </a:spcAft>
            </a:pPr>
            <a:r>
              <a:rPr lang="en-US" sz="2400" dirty="0" smtClean="0"/>
              <a:t>NASA’s blind spot is it believes it has a strong safety culture.  </a:t>
            </a:r>
          </a:p>
          <a:p>
            <a:pPr algn="r">
              <a:lnSpc>
                <a:spcPct val="90000"/>
              </a:lnSpc>
              <a:spcBef>
                <a:spcPts val="0"/>
              </a:spcBef>
              <a:spcAft>
                <a:spcPts val="1200"/>
              </a:spcAft>
              <a:buNone/>
            </a:pPr>
            <a:r>
              <a:rPr lang="en-US" sz="1600" i="1" dirty="0"/>
              <a:t>Columbia Accident Investigation Board</a:t>
            </a:r>
          </a:p>
          <a:p>
            <a:pPr algn="ctr">
              <a:lnSpc>
                <a:spcPct val="90000"/>
              </a:lnSpc>
              <a:buFontTx/>
              <a:buNone/>
            </a:pPr>
            <a:endParaRPr lang="en-US" sz="2000" dirty="0"/>
          </a:p>
          <a:p>
            <a:pPr algn="ct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6347621-1142-48F8-94D7-F37DC5BAB041}" type="slidenum">
              <a:rPr lang="en-US"/>
              <a:pPr/>
              <a:t>32</a:t>
            </a:fld>
            <a:endParaRPr lang="en-US" dirty="0"/>
          </a:p>
        </p:txBody>
      </p:sp>
      <p:sp>
        <p:nvSpPr>
          <p:cNvPr id="129030" name="Rectangle 6"/>
          <p:cNvSpPr>
            <a:spLocks noGrp="1" noChangeArrowheads="1"/>
          </p:cNvSpPr>
          <p:nvPr>
            <p:ph type="title"/>
          </p:nvPr>
        </p:nvSpPr>
        <p:spPr/>
        <p:txBody>
          <a:bodyPr/>
          <a:lstStyle/>
          <a:p>
            <a:r>
              <a:rPr lang="en-US" u="sng" dirty="0" smtClean="0"/>
              <a:t>Cultivate a Questioning Attitude</a:t>
            </a:r>
            <a:endParaRPr lang="en-US" sz="2000" dirty="0"/>
          </a:p>
        </p:txBody>
      </p:sp>
      <p:sp>
        <p:nvSpPr>
          <p:cNvPr id="129031" name="Rectangle 7"/>
          <p:cNvSpPr>
            <a:spLocks noGrp="1" noChangeArrowheads="1"/>
          </p:cNvSpPr>
          <p:nvPr>
            <p:ph type="body" idx="1"/>
          </p:nvPr>
        </p:nvSpPr>
        <p:spPr>
          <a:xfrm>
            <a:off x="444500" y="1358900"/>
            <a:ext cx="8229600" cy="4635500"/>
          </a:xfrm>
        </p:spPr>
        <p:txBody>
          <a:bodyPr/>
          <a:lstStyle/>
          <a:p>
            <a:pPr>
              <a:lnSpc>
                <a:spcPct val="90000"/>
              </a:lnSpc>
              <a:spcBef>
                <a:spcPts val="0"/>
              </a:spcBef>
              <a:spcAft>
                <a:spcPts val="1200"/>
              </a:spcAft>
            </a:pPr>
            <a:r>
              <a:rPr lang="en-US" sz="2400" dirty="0" smtClean="0"/>
              <a:t>Wheeler was “convinced that something wasn’t right,” … Wheeler couldn’t believe the explanations he was hearing. But his shift was up.</a:t>
            </a:r>
          </a:p>
          <a:p>
            <a:r>
              <a:rPr lang="en-US" sz="2400" dirty="0" smtClean="0"/>
              <a:t>[T]he drill pipe … continued to show elevated pressure. … Anderson said he had seen this before and explained away the anomalous reading ….</a:t>
            </a:r>
          </a:p>
          <a:p>
            <a:r>
              <a:rPr lang="en-US" sz="2400" dirty="0" smtClean="0"/>
              <a:t>[F]ront line crews are potentially working with a mindset that they believe they are fully aware of all the hazards when it’s highly likely that they are not.”</a:t>
            </a:r>
          </a:p>
          <a:p>
            <a:pPr algn="r">
              <a:buNone/>
            </a:pPr>
            <a:r>
              <a:rPr lang="en-US" sz="1600" i="1" dirty="0" smtClean="0"/>
              <a:t>National Commission on the BP Deepwater Horizon Oil Spill</a:t>
            </a:r>
          </a:p>
          <a:p>
            <a:endParaRPr lang="en-US" sz="2000" dirty="0"/>
          </a:p>
          <a:p>
            <a:pPr algn="ct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4011F3D-F25F-488F-B015-CADF3D1BC205}" type="slidenum">
              <a:rPr lang="en-US"/>
              <a:pPr/>
              <a:t>33</a:t>
            </a:fld>
            <a:endParaRPr lang="en-US" dirty="0"/>
          </a:p>
        </p:txBody>
      </p:sp>
      <p:sp>
        <p:nvSpPr>
          <p:cNvPr id="68612" name="Rectangle 4"/>
          <p:cNvSpPr>
            <a:spLocks noGrp="1" noChangeArrowheads="1"/>
          </p:cNvSpPr>
          <p:nvPr>
            <p:ph type="title"/>
          </p:nvPr>
        </p:nvSpPr>
        <p:spPr/>
        <p:txBody>
          <a:bodyPr/>
          <a:lstStyle/>
          <a:p>
            <a:r>
              <a:rPr lang="en-US" u="sng" dirty="0" smtClean="0"/>
              <a:t>Embrace Organizational Learning</a:t>
            </a:r>
            <a:endParaRPr lang="en-US" sz="1800" dirty="0"/>
          </a:p>
        </p:txBody>
      </p:sp>
      <p:sp>
        <p:nvSpPr>
          <p:cNvPr id="68613" name="Rectangle 5"/>
          <p:cNvSpPr>
            <a:spLocks noGrp="1" noChangeArrowheads="1"/>
          </p:cNvSpPr>
          <p:nvPr>
            <p:ph type="body" idx="1"/>
          </p:nvPr>
        </p:nvSpPr>
        <p:spPr/>
        <p:txBody>
          <a:bodyPr/>
          <a:lstStyle/>
          <a:p>
            <a:pPr marL="742950" indent="-457200">
              <a:buNone/>
            </a:pPr>
            <a:r>
              <a:rPr lang="en-US" dirty="0" smtClean="0"/>
              <a:t>INPO:</a:t>
            </a:r>
          </a:p>
          <a:p>
            <a:pPr marL="742950" indent="-457200"/>
            <a:r>
              <a:rPr lang="en-US" dirty="0" smtClean="0"/>
              <a:t>Build </a:t>
            </a:r>
            <a:r>
              <a:rPr lang="en-US" dirty="0"/>
              <a:t>nuclear safety values into training.</a:t>
            </a:r>
          </a:p>
          <a:p>
            <a:pPr marL="742950" indent="-457200"/>
            <a:r>
              <a:rPr lang="en-US" dirty="0"/>
              <a:t>Review and learn from significant industry and station events.  (Use Operating Experience.)</a:t>
            </a:r>
          </a:p>
          <a:p>
            <a:pPr marL="742950" indent="-457200"/>
            <a:r>
              <a:rPr lang="en-US" dirty="0"/>
              <a:t>Apply root cause expertise to identify and correct fundamental causes of events.</a:t>
            </a:r>
          </a:p>
          <a:p>
            <a:pPr marL="742950" indent="-457200"/>
            <a:r>
              <a:rPr lang="en-US" dirty="0"/>
              <a:t>Prioritize and resolve issues with nuclear safety implications in a timely manner.</a:t>
            </a:r>
          </a:p>
          <a:p>
            <a:pPr marL="742950" indent="-457200"/>
            <a:r>
              <a:rPr lang="en-US" dirty="0"/>
              <a:t>Avoid complacency and cultivate a continuous learning environment.  (Recognize that it can happen here.)</a:t>
            </a:r>
          </a:p>
          <a:p>
            <a:pPr marL="1143000" lvl="1" indent="-457200"/>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962D3BB-5755-431A-BBE7-60DB50528CCD}" type="slidenum">
              <a:rPr lang="en-US"/>
              <a:pPr/>
              <a:t>34</a:t>
            </a:fld>
            <a:endParaRPr lang="en-US" dirty="0"/>
          </a:p>
        </p:txBody>
      </p:sp>
      <p:sp>
        <p:nvSpPr>
          <p:cNvPr id="133124" name="Rectangle 4"/>
          <p:cNvSpPr>
            <a:spLocks noGrp="1" noChangeArrowheads="1"/>
          </p:cNvSpPr>
          <p:nvPr>
            <p:ph type="title"/>
          </p:nvPr>
        </p:nvSpPr>
        <p:spPr/>
        <p:txBody>
          <a:bodyPr/>
          <a:lstStyle/>
          <a:p>
            <a:r>
              <a:rPr lang="en-US" u="sng" dirty="0" smtClean="0"/>
              <a:t>Embrace Organizational Learning</a:t>
            </a:r>
            <a:endParaRPr lang="en-US" sz="1800" dirty="0"/>
          </a:p>
        </p:txBody>
      </p:sp>
      <p:sp>
        <p:nvSpPr>
          <p:cNvPr id="133125" name="Rectangle 5"/>
          <p:cNvSpPr>
            <a:spLocks noGrp="1" noChangeArrowheads="1"/>
          </p:cNvSpPr>
          <p:nvPr>
            <p:ph type="body" idx="1"/>
          </p:nvPr>
        </p:nvSpPr>
        <p:spPr>
          <a:xfrm>
            <a:off x="444499" y="1112912"/>
            <a:ext cx="8497481" cy="4389437"/>
          </a:xfrm>
        </p:spPr>
        <p:txBody>
          <a:bodyPr>
            <a:noAutofit/>
          </a:bodyPr>
          <a:lstStyle/>
          <a:p>
            <a:pPr marL="457200" indent="-457200"/>
            <a:r>
              <a:rPr lang="en-US" sz="2400" dirty="0" smtClean="0"/>
              <a:t>NASA’s </a:t>
            </a:r>
            <a:r>
              <a:rPr lang="en-US" sz="2400" dirty="0"/>
              <a:t>safety culture has become reactive, complacent, and </a:t>
            </a:r>
            <a:r>
              <a:rPr lang="en-US" sz="2400" dirty="0" smtClean="0"/>
              <a:t>dominated by unjustified optimism.</a:t>
            </a:r>
          </a:p>
          <a:p>
            <a:pPr marL="457200" indent="-457200"/>
            <a:r>
              <a:rPr lang="en-US" sz="2400" dirty="0" smtClean="0"/>
              <a:t>NASA emphasizes safety…, but training programs are not robust and methods of learning from past failures are informal.</a:t>
            </a:r>
          </a:p>
          <a:p>
            <a:pPr marL="0" indent="0" algn="ctr">
              <a:buFontTx/>
              <a:buNone/>
            </a:pPr>
            <a:r>
              <a:rPr lang="en-US" sz="1600" i="1" dirty="0"/>
              <a:t>				Columbia Accident Investigation </a:t>
            </a:r>
            <a:r>
              <a:rPr lang="en-US" sz="1600" i="1" dirty="0" smtClean="0"/>
              <a:t>Board</a:t>
            </a:r>
          </a:p>
          <a:p>
            <a:pPr marL="0" indent="0" algn="ctr">
              <a:buFontTx/>
              <a:buNone/>
            </a:pPr>
            <a:endParaRPr lang="en-US" sz="1600" i="1" dirty="0" smtClean="0"/>
          </a:p>
          <a:p>
            <a:pPr marL="406400" indent="-406400">
              <a:spcBef>
                <a:spcPct val="0"/>
              </a:spcBef>
            </a:pPr>
            <a:r>
              <a:rPr lang="en-US" sz="2400" dirty="0" smtClean="0"/>
              <a:t>The Shuttle Program was inappropriately using previous success as a justification for accepting increased risk.</a:t>
            </a:r>
          </a:p>
          <a:p>
            <a:pPr marL="406400" indent="-406400">
              <a:spcBef>
                <a:spcPct val="0"/>
              </a:spcBef>
            </a:pPr>
            <a:endParaRPr lang="en-US" sz="2400" dirty="0" smtClean="0"/>
          </a:p>
          <a:p>
            <a:pPr marL="0" indent="0" algn="r">
              <a:spcBef>
                <a:spcPct val="0"/>
              </a:spcBef>
              <a:buFontTx/>
              <a:buNone/>
            </a:pPr>
            <a:r>
              <a:rPr lang="en-US" sz="1600" i="1" dirty="0" smtClean="0"/>
              <a:t>Space Shuttle Independent Assessment Team - - 1999</a:t>
            </a:r>
          </a:p>
          <a:p>
            <a:pPr marL="0" indent="0" algn="ctr">
              <a:buFontTx/>
              <a:buNone/>
            </a:pP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2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962D3BB-5755-431A-BBE7-60DB50528CCD}" type="slidenum">
              <a:rPr lang="en-US"/>
              <a:pPr/>
              <a:t>35</a:t>
            </a:fld>
            <a:endParaRPr lang="en-US" dirty="0"/>
          </a:p>
        </p:txBody>
      </p:sp>
      <p:sp>
        <p:nvSpPr>
          <p:cNvPr id="133124" name="Rectangle 4"/>
          <p:cNvSpPr>
            <a:spLocks noGrp="1" noChangeArrowheads="1"/>
          </p:cNvSpPr>
          <p:nvPr>
            <p:ph type="title"/>
          </p:nvPr>
        </p:nvSpPr>
        <p:spPr/>
        <p:txBody>
          <a:bodyPr/>
          <a:lstStyle/>
          <a:p>
            <a:r>
              <a:rPr lang="en-US" u="sng" dirty="0" smtClean="0"/>
              <a:t>Embrace Organizational Learning</a:t>
            </a:r>
            <a:endParaRPr lang="en-US" sz="1800" dirty="0"/>
          </a:p>
        </p:txBody>
      </p:sp>
      <p:sp>
        <p:nvSpPr>
          <p:cNvPr id="133125" name="Rectangle 5"/>
          <p:cNvSpPr>
            <a:spLocks noGrp="1" noChangeArrowheads="1"/>
          </p:cNvSpPr>
          <p:nvPr>
            <p:ph type="body" idx="1"/>
          </p:nvPr>
        </p:nvSpPr>
        <p:spPr>
          <a:xfrm>
            <a:off x="444499" y="1112912"/>
            <a:ext cx="8497481" cy="4389437"/>
          </a:xfrm>
        </p:spPr>
        <p:txBody>
          <a:bodyPr>
            <a:noAutofit/>
          </a:bodyPr>
          <a:lstStyle/>
          <a:p>
            <a:r>
              <a:rPr lang="en-US" sz="2400" dirty="0" smtClean="0"/>
              <a:t>Absent major crises, and given the remarkable financial returns available from deepwater reserves, the business culture succumbed to a false sense of security. </a:t>
            </a:r>
          </a:p>
          <a:p>
            <a:r>
              <a:rPr lang="en-US" sz="2400" dirty="0" smtClean="0"/>
              <a:t>The </a:t>
            </a:r>
            <a:r>
              <a:rPr lang="en-US" sz="2400" i="1" dirty="0" smtClean="0"/>
              <a:t>Deepwater Horizon </a:t>
            </a:r>
            <a:r>
              <a:rPr lang="en-US" sz="2400" dirty="0" smtClean="0"/>
              <a:t>disasterexhibits the costs of a culture of complacency.</a:t>
            </a:r>
          </a:p>
          <a:p>
            <a:r>
              <a:rPr lang="en-US" sz="2400" dirty="0" smtClean="0"/>
              <a:t>BP’s investigation system has not instituted effective root cause analysis procedures to identify systemic causal factors.</a:t>
            </a:r>
          </a:p>
          <a:p>
            <a:r>
              <a:rPr lang="en-US" sz="2400" dirty="0" smtClean="0"/>
              <a:t>Transocean failed to adequately communicate to its crew lessons learned from an eerily similar near-miss on one of its rigs in the North Sea four months prior to the Macondo blowout.</a:t>
            </a:r>
          </a:p>
          <a:p>
            <a:pPr algn="r">
              <a:buNone/>
            </a:pPr>
            <a:r>
              <a:rPr lang="en-US" sz="1600" i="1" dirty="0" smtClean="0"/>
              <a:t>National Commission on the BP Deepwater Horizon Oil Spill</a:t>
            </a:r>
          </a:p>
          <a:p>
            <a:pPr marL="0" indent="0" algn="ctr">
              <a:buFontTx/>
              <a:buNone/>
            </a:pP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E7D1797-9680-40DA-908D-4399B6479381}" type="slidenum">
              <a:rPr lang="en-US"/>
              <a:pPr/>
              <a:t>36</a:t>
            </a:fld>
            <a:endParaRPr lang="en-US" dirty="0"/>
          </a:p>
        </p:txBody>
      </p:sp>
      <p:sp>
        <p:nvSpPr>
          <p:cNvPr id="69636" name="Rectangle 4"/>
          <p:cNvSpPr>
            <a:spLocks noGrp="1" noChangeArrowheads="1"/>
          </p:cNvSpPr>
          <p:nvPr>
            <p:ph type="title"/>
          </p:nvPr>
        </p:nvSpPr>
        <p:spPr/>
        <p:txBody>
          <a:bodyPr/>
          <a:lstStyle/>
          <a:p>
            <a:r>
              <a:rPr lang="en-US" u="sng" dirty="0" smtClean="0"/>
              <a:t>Constantly </a:t>
            </a:r>
            <a:r>
              <a:rPr lang="en-US" u="sng" dirty="0"/>
              <a:t>E</a:t>
            </a:r>
            <a:r>
              <a:rPr lang="en-US" u="sng" dirty="0" smtClean="0"/>
              <a:t>xamine </a:t>
            </a:r>
            <a:r>
              <a:rPr lang="en-US" u="sng" dirty="0"/>
              <a:t>N</a:t>
            </a:r>
            <a:r>
              <a:rPr lang="en-US" u="sng" dirty="0" smtClean="0"/>
              <a:t>uclear Safety</a:t>
            </a:r>
            <a:endParaRPr lang="en-US" sz="1800" dirty="0"/>
          </a:p>
        </p:txBody>
      </p:sp>
      <p:sp>
        <p:nvSpPr>
          <p:cNvPr id="69637" name="Rectangle 5"/>
          <p:cNvSpPr>
            <a:spLocks noGrp="1" noChangeArrowheads="1"/>
          </p:cNvSpPr>
          <p:nvPr>
            <p:ph type="body" idx="1"/>
          </p:nvPr>
        </p:nvSpPr>
        <p:spPr>
          <a:xfrm>
            <a:off x="215900" y="1155700"/>
            <a:ext cx="8763000" cy="5054600"/>
          </a:xfrm>
        </p:spPr>
        <p:txBody>
          <a:bodyPr/>
          <a:lstStyle/>
          <a:p>
            <a:pPr marL="457200" indent="-457200">
              <a:buNone/>
            </a:pPr>
            <a:r>
              <a:rPr lang="en-US" dirty="0" smtClean="0"/>
              <a:t>INPO:</a:t>
            </a:r>
          </a:p>
          <a:p>
            <a:pPr marL="457200" indent="-457200"/>
            <a:r>
              <a:rPr lang="en-US" dirty="0" smtClean="0"/>
              <a:t>Use </a:t>
            </a:r>
            <a:r>
              <a:rPr lang="en-US" dirty="0"/>
              <a:t>both self assessments and oversight to strengthen safety and improve performance.</a:t>
            </a:r>
          </a:p>
          <a:p>
            <a:pPr marL="457200" indent="-457200"/>
            <a:r>
              <a:rPr lang="en-US" dirty="0"/>
              <a:t>Recognize that a focus on a narrow set of performance indicators may be misleading.</a:t>
            </a:r>
          </a:p>
          <a:p>
            <a:pPr marL="457200" indent="-457200"/>
            <a:r>
              <a:rPr lang="en-US" dirty="0"/>
              <a:t>Seek fresh perspectives provided by quality assurance, employee concerns, and similar groups.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DAD846-6469-4A8F-9FEF-3336AA132E73}" type="slidenum">
              <a:rPr lang="en-US"/>
              <a:pPr/>
              <a:t>37</a:t>
            </a:fld>
            <a:endParaRPr lang="en-US" dirty="0"/>
          </a:p>
        </p:txBody>
      </p:sp>
      <p:sp>
        <p:nvSpPr>
          <p:cNvPr id="141316" name="Rectangle 4"/>
          <p:cNvSpPr>
            <a:spLocks noGrp="1" noChangeArrowheads="1"/>
          </p:cNvSpPr>
          <p:nvPr>
            <p:ph type="title"/>
          </p:nvPr>
        </p:nvSpPr>
        <p:spPr/>
        <p:txBody>
          <a:bodyPr/>
          <a:lstStyle/>
          <a:p>
            <a:r>
              <a:rPr lang="en-US" u="sng" dirty="0" smtClean="0"/>
              <a:t>Constantly Examine Nuclear Safety</a:t>
            </a:r>
            <a:endParaRPr lang="en-US" sz="1800" dirty="0"/>
          </a:p>
        </p:txBody>
      </p:sp>
      <p:sp>
        <p:nvSpPr>
          <p:cNvPr id="141317" name="Rectangle 5"/>
          <p:cNvSpPr>
            <a:spLocks noGrp="1" noChangeArrowheads="1"/>
          </p:cNvSpPr>
          <p:nvPr>
            <p:ph type="body" idx="1"/>
          </p:nvPr>
        </p:nvSpPr>
        <p:spPr>
          <a:xfrm>
            <a:off x="419100" y="1195388"/>
            <a:ext cx="8229600" cy="4354512"/>
          </a:xfrm>
        </p:spPr>
        <p:txBody>
          <a:bodyPr/>
          <a:lstStyle/>
          <a:p>
            <a:pPr>
              <a:spcBef>
                <a:spcPts val="0"/>
              </a:spcBef>
            </a:pPr>
            <a:r>
              <a:rPr lang="en-US" sz="2000" dirty="0" smtClean="0"/>
              <a:t>NASA’s safety and mission assurance organization was not sufficiently independent.</a:t>
            </a:r>
          </a:p>
          <a:p>
            <a:pPr algn="r">
              <a:lnSpc>
                <a:spcPct val="80000"/>
              </a:lnSpc>
              <a:spcBef>
                <a:spcPts val="0"/>
              </a:spcBef>
              <a:buFontTx/>
              <a:buNone/>
            </a:pPr>
            <a:r>
              <a:rPr lang="en-US" sz="1600" i="1" dirty="0" smtClean="0"/>
              <a:t>Space Shuttle Independent Assessment Team - - 1999</a:t>
            </a:r>
            <a:br>
              <a:rPr lang="en-US" sz="1600" i="1" dirty="0" smtClean="0"/>
            </a:br>
            <a:endParaRPr lang="en-US" sz="1600" i="1" dirty="0" smtClean="0"/>
          </a:p>
          <a:p>
            <a:pPr>
              <a:spcBef>
                <a:spcPts val="0"/>
              </a:spcBef>
            </a:pPr>
            <a:r>
              <a:rPr lang="en-US" sz="2000" dirty="0" smtClean="0"/>
              <a:t>The </a:t>
            </a:r>
            <a:r>
              <a:rPr lang="en-US" sz="2000" dirty="0"/>
              <a:t>safety personnel present </a:t>
            </a:r>
            <a:r>
              <a:rPr lang="en-US" sz="2000" dirty="0" smtClean="0"/>
              <a:t>… were </a:t>
            </a:r>
            <a:r>
              <a:rPr lang="en-US" sz="2000" dirty="0"/>
              <a:t>largely silent during the events leading up to the loss of </a:t>
            </a:r>
            <a:r>
              <a:rPr lang="en-US" sz="2000" i="1" dirty="0"/>
              <a:t>Columbia</a:t>
            </a:r>
            <a:r>
              <a:rPr lang="en-US" sz="2000" dirty="0"/>
              <a:t>.  That silence was not merely a failure of safety, but a failure of the entire organization.  </a:t>
            </a:r>
          </a:p>
          <a:p>
            <a:pPr algn="ctr">
              <a:spcBef>
                <a:spcPts val="0"/>
              </a:spcBef>
              <a:buFontTx/>
              <a:buNone/>
            </a:pPr>
            <a:r>
              <a:rPr lang="en-US" sz="1600" i="1" dirty="0"/>
              <a:t>Columbia Accident Investigation </a:t>
            </a:r>
            <a:r>
              <a:rPr lang="en-US" sz="1600" i="1" dirty="0" smtClean="0"/>
              <a:t>Board</a:t>
            </a:r>
          </a:p>
          <a:p>
            <a:pPr algn="ctr">
              <a:spcBef>
                <a:spcPts val="0"/>
              </a:spcBef>
              <a:buFontTx/>
              <a:buNone/>
            </a:pPr>
            <a:endParaRPr lang="en-US" sz="1600" i="1" dirty="0" smtClean="0"/>
          </a:p>
          <a:p>
            <a:pPr marL="457200" indent="-457200">
              <a:spcBef>
                <a:spcPts val="0"/>
              </a:spcBef>
            </a:pPr>
            <a:r>
              <a:rPr lang="en-US" sz="2000" dirty="0" smtClean="0"/>
              <a:t>When the space shuttle </a:t>
            </a:r>
            <a:r>
              <a:rPr lang="en-US" sz="2000" i="1" dirty="0" smtClean="0"/>
              <a:t>Columbia</a:t>
            </a:r>
            <a:r>
              <a:rPr lang="en-US" sz="2000" dirty="0" smtClean="0"/>
              <a:t> launched on January 16, 2003, there were 3,233 Critically 1/1R critical item list hazards that were waived.  (Failure of a Criticality 1/1R component  will result in loss of the Orbiter and crew.)</a:t>
            </a:r>
          </a:p>
          <a:p>
            <a:pPr marL="0" indent="0" algn="r">
              <a:spcBef>
                <a:spcPts val="0"/>
              </a:spcBef>
              <a:buFontTx/>
              <a:buNone/>
            </a:pPr>
            <a:r>
              <a:rPr lang="en-US" sz="1600" i="1" dirty="0" smtClean="0"/>
              <a:t>U.S. Department of Energy, Lessons Learned </a:t>
            </a:r>
            <a:br>
              <a:rPr lang="en-US" sz="1600" i="1" dirty="0" smtClean="0"/>
            </a:br>
            <a:r>
              <a:rPr lang="en-US" sz="1600" i="1" dirty="0" smtClean="0"/>
              <a:t>From the Columbia Space Shuttle Accident</a:t>
            </a:r>
          </a:p>
          <a:p>
            <a:pPr marL="0" indent="0" algn="ctr">
              <a:spcBef>
                <a:spcPts val="0"/>
              </a:spcBef>
              <a:buFontTx/>
              <a:buNone/>
            </a:pPr>
            <a:endParaRPr lang="en-US" sz="1200" i="1" dirty="0" smtClean="0"/>
          </a:p>
          <a:p>
            <a:pPr algn="ctr">
              <a:buFontTx/>
              <a:buNone/>
            </a:pPr>
            <a:endParaRPr lang="en-US" sz="1600" i="1" dirty="0"/>
          </a:p>
          <a:p>
            <a:pPr algn="ctr">
              <a:buFontTx/>
              <a:buNone/>
            </a:pPr>
            <a:endParaRPr lang="en-US" sz="1600" i="1" dirty="0"/>
          </a:p>
          <a:p>
            <a:pPr algn="ctr">
              <a:buFontTx/>
              <a:buNone/>
            </a:pP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4062B7B-6E57-44CC-BEEE-3D3104FA63F8}" type="slidenum">
              <a:rPr lang="en-US"/>
              <a:pPr/>
              <a:t>38</a:t>
            </a:fld>
            <a:endParaRPr lang="en-US" dirty="0"/>
          </a:p>
        </p:txBody>
      </p:sp>
      <p:sp>
        <p:nvSpPr>
          <p:cNvPr id="87044" name="Rectangle 4"/>
          <p:cNvSpPr>
            <a:spLocks noGrp="1" noChangeArrowheads="1"/>
          </p:cNvSpPr>
          <p:nvPr>
            <p:ph type="title"/>
          </p:nvPr>
        </p:nvSpPr>
        <p:spPr/>
        <p:txBody>
          <a:bodyPr/>
          <a:lstStyle/>
          <a:p>
            <a:r>
              <a:rPr lang="en-US" dirty="0"/>
              <a:t>The Supervisor’s Safety Culture Role: </a:t>
            </a:r>
            <a:br>
              <a:rPr lang="en-US" dirty="0"/>
            </a:br>
            <a:r>
              <a:rPr lang="en-US" dirty="0"/>
              <a:t>A Summary</a:t>
            </a:r>
          </a:p>
        </p:txBody>
      </p:sp>
      <p:sp>
        <p:nvSpPr>
          <p:cNvPr id="87045" name="Rectangle 5"/>
          <p:cNvSpPr>
            <a:spLocks noGrp="1" noChangeArrowheads="1"/>
          </p:cNvSpPr>
          <p:nvPr>
            <p:ph type="body" idx="1"/>
          </p:nvPr>
        </p:nvSpPr>
        <p:spPr>
          <a:xfrm>
            <a:off x="457200" y="1143000"/>
            <a:ext cx="8521700" cy="5041900"/>
          </a:xfrm>
        </p:spPr>
        <p:txBody>
          <a:bodyPr/>
          <a:lstStyle/>
          <a:p>
            <a:pPr>
              <a:spcBef>
                <a:spcPct val="40000"/>
              </a:spcBef>
            </a:pPr>
            <a:r>
              <a:rPr lang="en-US" dirty="0" smtClean="0"/>
              <a:t>Understand </a:t>
            </a:r>
            <a:r>
              <a:rPr lang="en-US" dirty="0"/>
              <a:t>and </a:t>
            </a:r>
            <a:r>
              <a:rPr lang="en-US" dirty="0" smtClean="0"/>
              <a:t>follow </a:t>
            </a:r>
            <a:r>
              <a:rPr lang="en-US" dirty="0"/>
              <a:t>site policies and expectations and </a:t>
            </a:r>
            <a:r>
              <a:rPr lang="en-US" dirty="0" smtClean="0"/>
              <a:t>hold </a:t>
            </a:r>
            <a:r>
              <a:rPr lang="en-US" dirty="0"/>
              <a:t>personnel accountable.  </a:t>
            </a:r>
          </a:p>
          <a:p>
            <a:pPr>
              <a:spcBef>
                <a:spcPct val="40000"/>
              </a:spcBef>
            </a:pPr>
            <a:r>
              <a:rPr lang="en-US" dirty="0" smtClean="0"/>
              <a:t>Provide </a:t>
            </a:r>
            <a:r>
              <a:rPr lang="en-US" dirty="0"/>
              <a:t>sufficient resources and time to perform tasks in a safe and conservative manner. </a:t>
            </a:r>
          </a:p>
          <a:p>
            <a:pPr>
              <a:spcBef>
                <a:spcPct val="40000"/>
              </a:spcBef>
            </a:pPr>
            <a:r>
              <a:rPr lang="en-US" dirty="0" smtClean="0"/>
              <a:t>Do </a:t>
            </a:r>
            <a:r>
              <a:rPr lang="en-US" dirty="0"/>
              <a:t>not accept recurring equipment or personnel problems. </a:t>
            </a:r>
          </a:p>
          <a:p>
            <a:pPr>
              <a:spcBef>
                <a:spcPct val="40000"/>
              </a:spcBef>
            </a:pPr>
            <a:r>
              <a:rPr lang="en-US" dirty="0" smtClean="0"/>
              <a:t>Seek </a:t>
            </a:r>
            <a:r>
              <a:rPr lang="en-US" dirty="0"/>
              <a:t>first-hand information. </a:t>
            </a:r>
          </a:p>
          <a:p>
            <a:pPr>
              <a:spcBef>
                <a:spcPct val="40000"/>
              </a:spcBef>
            </a:pPr>
            <a:r>
              <a:rPr lang="en-US" dirty="0" smtClean="0"/>
              <a:t>Observe </a:t>
            </a:r>
            <a:r>
              <a:rPr lang="en-US" dirty="0"/>
              <a:t>work and </a:t>
            </a:r>
            <a:r>
              <a:rPr lang="en-US" dirty="0" smtClean="0"/>
              <a:t>provide </a:t>
            </a:r>
            <a:r>
              <a:rPr lang="en-US" dirty="0"/>
              <a:t>feedback.  </a:t>
            </a:r>
          </a:p>
          <a:p>
            <a:pPr>
              <a:spcBef>
                <a:spcPct val="40000"/>
              </a:spcBef>
            </a:pPr>
            <a:r>
              <a:rPr lang="en-US" dirty="0" smtClean="0"/>
              <a:t>Remain </a:t>
            </a:r>
            <a:r>
              <a:rPr lang="en-US" dirty="0"/>
              <a:t>open, honest, and consistent in communications.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2BA122-C8D5-4B67-8F9A-AA6E0ED32469}" type="slidenum">
              <a:rPr lang="en-US"/>
              <a:pPr/>
              <a:t>39</a:t>
            </a:fld>
            <a:endParaRPr lang="en-US" dirty="0"/>
          </a:p>
        </p:txBody>
      </p:sp>
      <p:sp>
        <p:nvSpPr>
          <p:cNvPr id="94212" name="Rectangle 4"/>
          <p:cNvSpPr>
            <a:spLocks noGrp="1" noChangeArrowheads="1"/>
          </p:cNvSpPr>
          <p:nvPr>
            <p:ph type="title"/>
          </p:nvPr>
        </p:nvSpPr>
        <p:spPr/>
        <p:txBody>
          <a:bodyPr/>
          <a:lstStyle/>
          <a:p>
            <a:endParaRPr lang="en-US" dirty="0"/>
          </a:p>
        </p:txBody>
      </p:sp>
      <p:sp>
        <p:nvSpPr>
          <p:cNvPr id="94213" name="Rectangle 5"/>
          <p:cNvSpPr>
            <a:spLocks noGrp="1" noChangeArrowheads="1"/>
          </p:cNvSpPr>
          <p:nvPr>
            <p:ph type="body" idx="1"/>
          </p:nvPr>
        </p:nvSpPr>
        <p:spPr/>
        <p:txBody>
          <a:bodyPr/>
          <a:lstStyle/>
          <a:p>
            <a:pPr>
              <a:buFontTx/>
              <a:buNone/>
            </a:pPr>
            <a:endParaRPr lang="en-US" dirty="0"/>
          </a:p>
          <a:p>
            <a:pPr>
              <a:buFontTx/>
              <a:buNone/>
            </a:pPr>
            <a:endParaRPr lang="en-US" dirty="0"/>
          </a:p>
          <a:p>
            <a:pPr>
              <a:buFontTx/>
              <a:buNone/>
            </a:pPr>
            <a:endParaRPr lang="en-US" dirty="0"/>
          </a:p>
          <a:p>
            <a:pPr>
              <a:buFontTx/>
              <a:buNone/>
            </a:pPr>
            <a:endParaRPr lang="en-US" dirty="0"/>
          </a:p>
          <a:p>
            <a:pPr algn="ctr">
              <a:buFontTx/>
              <a:buNone/>
            </a:pPr>
            <a:r>
              <a:rPr lang="en-US" sz="4400" dirty="0">
                <a:solidFill>
                  <a:srgbClr val="DC794C"/>
                </a:solidFill>
              </a:rPr>
              <a:t>Case Studies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F464FE8-2C68-4EAE-A114-307864F0339B}" type="slidenum">
              <a:rPr lang="en-US"/>
              <a:pPr/>
              <a:t>4</a:t>
            </a:fld>
            <a:endParaRPr lang="en-US" dirty="0"/>
          </a:p>
        </p:txBody>
      </p:sp>
      <p:sp>
        <p:nvSpPr>
          <p:cNvPr id="156676" name="Rectangle 4"/>
          <p:cNvSpPr>
            <a:spLocks noGrp="1" noChangeArrowheads="1"/>
          </p:cNvSpPr>
          <p:nvPr>
            <p:ph type="title"/>
          </p:nvPr>
        </p:nvSpPr>
        <p:spPr/>
        <p:txBody>
          <a:bodyPr/>
          <a:lstStyle/>
          <a:p>
            <a:r>
              <a:rPr lang="en-US" dirty="0" smtClean="0"/>
              <a:t>Teaching Methods</a:t>
            </a:r>
            <a:endParaRPr lang="en-US" dirty="0"/>
          </a:p>
        </p:txBody>
      </p:sp>
      <p:sp>
        <p:nvSpPr>
          <p:cNvPr id="156677" name="Rectangle 5"/>
          <p:cNvSpPr>
            <a:spLocks noGrp="1" noChangeArrowheads="1"/>
          </p:cNvSpPr>
          <p:nvPr>
            <p:ph type="body" idx="1"/>
          </p:nvPr>
        </p:nvSpPr>
        <p:spPr/>
        <p:txBody>
          <a:bodyPr>
            <a:noAutofit/>
          </a:bodyPr>
          <a:lstStyle/>
          <a:p>
            <a:pPr>
              <a:spcBef>
                <a:spcPts val="0"/>
              </a:spcBef>
              <a:spcAft>
                <a:spcPts val="600"/>
              </a:spcAft>
            </a:pPr>
            <a:r>
              <a:rPr lang="en-US" sz="2000" dirty="0" smtClean="0"/>
              <a:t>Limit straight lecture and encourage (require) participant interaction.</a:t>
            </a:r>
          </a:p>
          <a:p>
            <a:pPr>
              <a:spcBef>
                <a:spcPts val="0"/>
              </a:spcBef>
              <a:spcAft>
                <a:spcPts val="600"/>
              </a:spcAft>
            </a:pPr>
            <a:r>
              <a:rPr lang="en-US" sz="2000" dirty="0" smtClean="0"/>
              <a:t>Each safety culture principle is illustrated with various findings / events from two significant non-nuclear events: the </a:t>
            </a:r>
            <a:r>
              <a:rPr lang="en-US" sz="2000" i="1" dirty="0" smtClean="0"/>
              <a:t>Columbia</a:t>
            </a:r>
            <a:r>
              <a:rPr lang="en-US" sz="2000" dirty="0" smtClean="0"/>
              <a:t> accident, and the </a:t>
            </a:r>
            <a:r>
              <a:rPr lang="en-US" sz="2000" i="1" dirty="0" smtClean="0"/>
              <a:t>Deepwater Horizon </a:t>
            </a:r>
            <a:r>
              <a:rPr lang="en-US" sz="2000" dirty="0" smtClean="0"/>
              <a:t>explosion.</a:t>
            </a:r>
          </a:p>
          <a:p>
            <a:pPr lvl="1">
              <a:spcBef>
                <a:spcPts val="0"/>
              </a:spcBef>
              <a:spcAft>
                <a:spcPts val="600"/>
              </a:spcAft>
            </a:pPr>
            <a:r>
              <a:rPr lang="en-US" sz="1800" dirty="0" smtClean="0"/>
              <a:t>Participants make these  examples more meaningful to them by identifying and discussing their own experiences, and drawing relationships to nuclear-related situations.</a:t>
            </a:r>
          </a:p>
          <a:p>
            <a:pPr lvl="1">
              <a:spcBef>
                <a:spcPts val="0"/>
              </a:spcBef>
              <a:spcAft>
                <a:spcPts val="600"/>
              </a:spcAft>
            </a:pPr>
            <a:r>
              <a:rPr lang="en-US" sz="1800" dirty="0" smtClean="0"/>
              <a:t>Instructors’ experience with nuclear safety culture helps guide these discussions.</a:t>
            </a:r>
          </a:p>
          <a:p>
            <a:pPr>
              <a:spcBef>
                <a:spcPts val="0"/>
              </a:spcBef>
              <a:spcAft>
                <a:spcPts val="600"/>
              </a:spcAft>
            </a:pPr>
            <a:r>
              <a:rPr lang="en-US" sz="2000" dirty="0" smtClean="0"/>
              <a:t>Tangible concrete responsibilities and day-to-day actions are presented which emphasize:</a:t>
            </a:r>
          </a:p>
          <a:p>
            <a:pPr lvl="1">
              <a:spcBef>
                <a:spcPts val="0"/>
              </a:spcBef>
              <a:spcAft>
                <a:spcPts val="600"/>
              </a:spcAft>
            </a:pPr>
            <a:r>
              <a:rPr lang="en-US" sz="1800" dirty="0" smtClean="0"/>
              <a:t>Communication</a:t>
            </a:r>
          </a:p>
          <a:p>
            <a:pPr lvl="1">
              <a:spcBef>
                <a:spcPts val="0"/>
              </a:spcBef>
              <a:spcAft>
                <a:spcPts val="600"/>
              </a:spcAft>
            </a:pPr>
            <a:r>
              <a:rPr lang="en-US" sz="1800" dirty="0" smtClean="0"/>
              <a:t>Decision-making</a:t>
            </a:r>
          </a:p>
          <a:p>
            <a:pPr lvl="1">
              <a:spcBef>
                <a:spcPts val="0"/>
              </a:spcBef>
              <a:spcAft>
                <a:spcPts val="600"/>
              </a:spcAft>
            </a:pPr>
            <a:r>
              <a:rPr lang="en-US" sz="1800" dirty="0" smtClean="0"/>
              <a:t>Perceptions</a:t>
            </a:r>
            <a:endParaRPr lang="en-US" sz="2800" dirty="0" smtClean="0"/>
          </a:p>
          <a:p>
            <a:pPr lvl="1">
              <a:spcBef>
                <a:spcPct val="100000"/>
              </a:spcBef>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F6FED3-0819-4FA0-A6C6-01D95158DCFB}" type="slidenum">
              <a:rPr lang="en-US"/>
              <a:pPr/>
              <a:t>40</a:t>
            </a:fld>
            <a:endParaRPr lang="en-US" dirty="0"/>
          </a:p>
        </p:txBody>
      </p:sp>
      <p:sp>
        <p:nvSpPr>
          <p:cNvPr id="95240" name="Rectangle 8"/>
          <p:cNvSpPr>
            <a:spLocks noGrp="1" noChangeArrowheads="1"/>
          </p:cNvSpPr>
          <p:nvPr>
            <p:ph type="title"/>
          </p:nvPr>
        </p:nvSpPr>
        <p:spPr/>
        <p:txBody>
          <a:bodyPr/>
          <a:lstStyle/>
          <a:p>
            <a:r>
              <a:rPr lang="en-US" dirty="0"/>
              <a:t>Case Study </a:t>
            </a:r>
            <a:r>
              <a:rPr lang="en-US" dirty="0" smtClean="0"/>
              <a:t>Example </a:t>
            </a:r>
            <a:endParaRPr lang="en-US" dirty="0"/>
          </a:p>
        </p:txBody>
      </p:sp>
      <p:sp>
        <p:nvSpPr>
          <p:cNvPr id="95241" name="Rectangle 9"/>
          <p:cNvSpPr>
            <a:spLocks noGrp="1" noChangeArrowheads="1"/>
          </p:cNvSpPr>
          <p:nvPr>
            <p:ph type="body" idx="1"/>
          </p:nvPr>
        </p:nvSpPr>
        <p:spPr/>
        <p:txBody>
          <a:bodyPr/>
          <a:lstStyle/>
          <a:p>
            <a:pPr>
              <a:spcAft>
                <a:spcPct val="30000"/>
              </a:spcAft>
            </a:pPr>
            <a:r>
              <a:rPr lang="en-US" sz="2000" dirty="0" smtClean="0"/>
              <a:t>Schedules for completing design work on certain important equipment have been tightened over the last 6 months.  </a:t>
            </a:r>
          </a:p>
          <a:p>
            <a:pPr>
              <a:spcAft>
                <a:spcPct val="30000"/>
              </a:spcAft>
            </a:pPr>
            <a:r>
              <a:rPr lang="en-US" sz="2000" dirty="0" smtClean="0"/>
              <a:t>Pam, an experienced engineer, has been increasingly vocal about this and, during a weekly staff meeting, stood up and </a:t>
            </a:r>
            <a:r>
              <a:rPr lang="en-US" sz="2000" smtClean="0"/>
              <a:t>argued forcefully that </a:t>
            </a:r>
            <a:r>
              <a:rPr lang="en-US" sz="2000" dirty="0" smtClean="0"/>
              <a:t>the schedules were negatively impacting the quality of the team’s work.  </a:t>
            </a:r>
          </a:p>
          <a:p>
            <a:pPr>
              <a:spcAft>
                <a:spcPct val="30000"/>
              </a:spcAft>
            </a:pPr>
            <a:r>
              <a:rPr lang="en-US" sz="2000" dirty="0" smtClean="0"/>
              <a:t>When her supervisor told her to sit down so that he could finish the meeting, she stated that it was clear that management did not care about quality and uttered a number of expletives while storming out of the room.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683015-1756-4E1F-8091-CBCBE6F48B3E}" type="slidenum">
              <a:rPr lang="en-US"/>
              <a:pPr/>
              <a:t>41</a:t>
            </a:fld>
            <a:endParaRPr lang="en-US" dirty="0"/>
          </a:p>
        </p:txBody>
      </p:sp>
      <p:sp>
        <p:nvSpPr>
          <p:cNvPr id="96264" name="Rectangle 8"/>
          <p:cNvSpPr>
            <a:spLocks noGrp="1" noChangeArrowheads="1"/>
          </p:cNvSpPr>
          <p:nvPr>
            <p:ph type="title"/>
          </p:nvPr>
        </p:nvSpPr>
        <p:spPr/>
        <p:txBody>
          <a:bodyPr/>
          <a:lstStyle/>
          <a:p>
            <a:r>
              <a:rPr lang="en-US" dirty="0" smtClean="0"/>
              <a:t>Example Case Study:</a:t>
            </a:r>
            <a:r>
              <a:rPr lang="en-US" dirty="0"/>
              <a:t/>
            </a:r>
            <a:br>
              <a:rPr lang="en-US" dirty="0"/>
            </a:br>
            <a:r>
              <a:rPr lang="en-US" dirty="0"/>
              <a:t>Discussion Questions</a:t>
            </a:r>
            <a:endParaRPr lang="en-US" sz="2000" dirty="0"/>
          </a:p>
        </p:txBody>
      </p:sp>
      <p:sp>
        <p:nvSpPr>
          <p:cNvPr id="96265" name="Rectangle 9"/>
          <p:cNvSpPr>
            <a:spLocks noGrp="1" noChangeArrowheads="1"/>
          </p:cNvSpPr>
          <p:nvPr>
            <p:ph type="body" idx="1"/>
          </p:nvPr>
        </p:nvSpPr>
        <p:spPr>
          <a:xfrm>
            <a:off x="457200" y="1155700"/>
            <a:ext cx="8521700" cy="5054600"/>
          </a:xfrm>
        </p:spPr>
        <p:txBody>
          <a:bodyPr/>
          <a:lstStyle/>
          <a:p>
            <a:pPr>
              <a:lnSpc>
                <a:spcPct val="85000"/>
              </a:lnSpc>
              <a:spcBef>
                <a:spcPts val="800"/>
              </a:spcBef>
            </a:pPr>
            <a:r>
              <a:rPr lang="en-US" sz="2000" dirty="0" smtClean="0"/>
              <a:t>What effect will the supervisor’s conduct have on the workgroup’s willingness to raise concerns in the future? </a:t>
            </a:r>
          </a:p>
          <a:p>
            <a:pPr>
              <a:lnSpc>
                <a:spcPct val="85000"/>
              </a:lnSpc>
              <a:spcBef>
                <a:spcPts val="800"/>
              </a:spcBef>
            </a:pPr>
            <a:r>
              <a:rPr lang="en-US" sz="2000" dirty="0" smtClean="0"/>
              <a:t>What actions could the supervisor have taken in the past to avoid Pam’s outburst?  </a:t>
            </a:r>
          </a:p>
          <a:p>
            <a:pPr>
              <a:lnSpc>
                <a:spcPct val="85000"/>
              </a:lnSpc>
              <a:spcBef>
                <a:spcPts val="800"/>
              </a:spcBef>
            </a:pPr>
            <a:r>
              <a:rPr lang="en-US" sz="2000" dirty="0" smtClean="0"/>
              <a:t>Actions during the meeting?</a:t>
            </a:r>
          </a:p>
          <a:p>
            <a:pPr>
              <a:lnSpc>
                <a:spcPct val="85000"/>
              </a:lnSpc>
              <a:spcBef>
                <a:spcPts val="800"/>
              </a:spcBef>
            </a:pPr>
            <a:r>
              <a:rPr lang="en-US" sz="2000" dirty="0" smtClean="0"/>
              <a:t>Should the supervisor discipline Pam for her behavior? </a:t>
            </a:r>
          </a:p>
          <a:p>
            <a:pPr>
              <a:lnSpc>
                <a:spcPct val="85000"/>
              </a:lnSpc>
              <a:spcBef>
                <a:spcPts val="800"/>
              </a:spcBef>
            </a:pPr>
            <a:r>
              <a:rPr lang="en-US" sz="2000" dirty="0" smtClean="0"/>
              <a:t>What would you say to Pam if you were the supervisor?</a:t>
            </a:r>
          </a:p>
          <a:p>
            <a:pPr>
              <a:lnSpc>
                <a:spcPct val="85000"/>
              </a:lnSpc>
              <a:spcBef>
                <a:spcPts val="800"/>
              </a:spcBef>
            </a:pPr>
            <a:r>
              <a:rPr lang="en-US" sz="2000" dirty="0" smtClean="0"/>
              <a:t>If you were the supervisor, how would you turn this event around and recapture the workgroup’s trust?</a:t>
            </a:r>
          </a:p>
          <a:p>
            <a:pPr>
              <a:spcBef>
                <a:spcPts val="800"/>
              </a:spcBef>
            </a:pPr>
            <a:r>
              <a:rPr lang="en-US" sz="2000" dirty="0" smtClean="0"/>
              <a:t>Should </a:t>
            </a:r>
            <a:r>
              <a:rPr lang="en-US" sz="2000" dirty="0"/>
              <a:t>any level of unprofessional conduct be tolerated in raising concerns?  </a:t>
            </a:r>
            <a:endParaRPr lang="en-US" sz="2000" dirty="0" smtClean="0"/>
          </a:p>
          <a:p>
            <a:pPr>
              <a:spcBef>
                <a:spcPts val="800"/>
              </a:spcBef>
            </a:pPr>
            <a:r>
              <a:rPr lang="en-US" sz="2000" dirty="0" smtClean="0"/>
              <a:t>Would your answer change if Pam had </a:t>
            </a:r>
            <a:r>
              <a:rPr lang="en-US" sz="2000" dirty="0"/>
              <a:t>previously raised meritorious claims that management failed to adequately address?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C38F50-857A-409A-ACC3-D188FB05B9AA}" type="slidenum">
              <a:rPr lang="en-US"/>
              <a:pPr/>
              <a:t>42</a:t>
            </a:fld>
            <a:endParaRPr lang="en-US" dirty="0"/>
          </a:p>
        </p:txBody>
      </p:sp>
      <p:sp>
        <p:nvSpPr>
          <p:cNvPr id="227330" name="Rectangle 2"/>
          <p:cNvSpPr>
            <a:spLocks noGrp="1" noChangeArrowheads="1"/>
          </p:cNvSpPr>
          <p:nvPr>
            <p:ph type="title"/>
          </p:nvPr>
        </p:nvSpPr>
        <p:spPr/>
        <p:txBody>
          <a:bodyPr/>
          <a:lstStyle/>
          <a:p>
            <a:r>
              <a:rPr lang="en-US" dirty="0"/>
              <a:t>Nuclear Safety Culture </a:t>
            </a:r>
          </a:p>
        </p:txBody>
      </p:sp>
      <p:sp>
        <p:nvSpPr>
          <p:cNvPr id="227331" name="Rectangle 3"/>
          <p:cNvSpPr>
            <a:spLocks noGrp="1" noChangeArrowheads="1"/>
          </p:cNvSpPr>
          <p:nvPr>
            <p:ph type="body" idx="1"/>
          </p:nvPr>
        </p:nvSpPr>
        <p:spPr/>
        <p:txBody>
          <a:bodyPr/>
          <a:lstStyle/>
          <a:p>
            <a:pPr algn="ctr">
              <a:buFontTx/>
              <a:buNone/>
            </a:pPr>
            <a:r>
              <a:rPr lang="en-US" dirty="0"/>
              <a:t>CONCLUSION</a:t>
            </a:r>
          </a:p>
          <a:p>
            <a:endParaRPr lang="en-US" dirty="0"/>
          </a:p>
          <a:p>
            <a:r>
              <a:rPr lang="en-US" dirty="0"/>
              <a:t>Focus on the Principles For a Strong Nuclear Safety Culture.</a:t>
            </a:r>
          </a:p>
          <a:p>
            <a:r>
              <a:rPr lang="en-US" dirty="0"/>
              <a:t>Doing so will: </a:t>
            </a:r>
          </a:p>
          <a:p>
            <a:pPr lvl="2"/>
            <a:r>
              <a:rPr lang="en-US" i="0" dirty="0"/>
              <a:t>Enhance safety; and </a:t>
            </a:r>
          </a:p>
          <a:p>
            <a:pPr lvl="2"/>
            <a:r>
              <a:rPr lang="en-US" i="0" dirty="0"/>
              <a:t>Improve </a:t>
            </a:r>
            <a:r>
              <a:rPr lang="en-US" i="0" dirty="0" smtClean="0"/>
              <a:t>performance</a:t>
            </a:r>
            <a:r>
              <a:rPr lang="en-US" i="0"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F464FE8-2C68-4EAE-A114-307864F0339B}" type="slidenum">
              <a:rPr lang="en-US"/>
              <a:pPr/>
              <a:t>5</a:t>
            </a:fld>
            <a:endParaRPr lang="en-US" dirty="0"/>
          </a:p>
        </p:txBody>
      </p:sp>
      <p:sp>
        <p:nvSpPr>
          <p:cNvPr id="156676" name="Rectangle 4"/>
          <p:cNvSpPr>
            <a:spLocks noGrp="1" noChangeArrowheads="1"/>
          </p:cNvSpPr>
          <p:nvPr>
            <p:ph type="title"/>
          </p:nvPr>
        </p:nvSpPr>
        <p:spPr/>
        <p:txBody>
          <a:bodyPr/>
          <a:lstStyle/>
          <a:p>
            <a:r>
              <a:rPr lang="en-US" dirty="0" smtClean="0"/>
              <a:t>Teaching Methods</a:t>
            </a:r>
            <a:endParaRPr lang="en-US" dirty="0"/>
          </a:p>
        </p:txBody>
      </p:sp>
      <p:sp>
        <p:nvSpPr>
          <p:cNvPr id="156677" name="Rectangle 5"/>
          <p:cNvSpPr>
            <a:spLocks noGrp="1" noChangeArrowheads="1"/>
          </p:cNvSpPr>
          <p:nvPr>
            <p:ph type="body" idx="1"/>
          </p:nvPr>
        </p:nvSpPr>
        <p:spPr/>
        <p:txBody>
          <a:bodyPr>
            <a:noAutofit/>
          </a:bodyPr>
          <a:lstStyle/>
          <a:p>
            <a:pPr>
              <a:spcBef>
                <a:spcPts val="0"/>
              </a:spcBef>
              <a:spcAft>
                <a:spcPts val="600"/>
              </a:spcAft>
            </a:pPr>
            <a:r>
              <a:rPr lang="en-US" sz="2000" dirty="0" smtClean="0"/>
              <a:t>Participants then apply nuclear safety culture principles to challenging, real-world supervisory scenarios taken from actual events.</a:t>
            </a:r>
          </a:p>
          <a:p>
            <a:pPr lvl="1">
              <a:spcBef>
                <a:spcPts val="0"/>
              </a:spcBef>
              <a:spcAft>
                <a:spcPts val="600"/>
              </a:spcAft>
            </a:pPr>
            <a:r>
              <a:rPr lang="en-US" sz="1800" dirty="0" smtClean="0"/>
              <a:t>Class breaks into small groups (~5 student per group).</a:t>
            </a:r>
          </a:p>
          <a:p>
            <a:pPr lvl="1">
              <a:spcBef>
                <a:spcPts val="0"/>
              </a:spcBef>
              <a:spcAft>
                <a:spcPts val="600"/>
              </a:spcAft>
            </a:pPr>
            <a:r>
              <a:rPr lang="en-US" sz="1800" dirty="0" smtClean="0"/>
              <a:t>Assign one case study to each group.</a:t>
            </a:r>
          </a:p>
          <a:p>
            <a:pPr lvl="1">
              <a:spcBef>
                <a:spcPts val="0"/>
              </a:spcBef>
              <a:spcAft>
                <a:spcPts val="600"/>
              </a:spcAft>
            </a:pPr>
            <a:r>
              <a:rPr lang="en-US" sz="1800" dirty="0" smtClean="0"/>
              <a:t>Group analyzes case and prepares answers to discussion questions.</a:t>
            </a:r>
          </a:p>
          <a:p>
            <a:pPr lvl="1">
              <a:spcBef>
                <a:spcPts val="0"/>
              </a:spcBef>
              <a:spcAft>
                <a:spcPts val="600"/>
              </a:spcAft>
            </a:pPr>
            <a:r>
              <a:rPr lang="en-US" sz="1800" dirty="0" smtClean="0"/>
              <a:t>Class reconvenes and groups present their analyses.</a:t>
            </a:r>
          </a:p>
          <a:p>
            <a:pPr lvl="1">
              <a:spcBef>
                <a:spcPts val="0"/>
              </a:spcBef>
              <a:spcAft>
                <a:spcPts val="600"/>
              </a:spcAft>
            </a:pPr>
            <a:r>
              <a:rPr lang="en-US" sz="1800" dirty="0" smtClean="0"/>
              <a:t>Instructor challenges the participants to draw relationships between the facts and communications, decision-making, perceptions, and responsibilities.</a:t>
            </a:r>
          </a:p>
          <a:p>
            <a:pPr lvl="1">
              <a:spcBef>
                <a:spcPts val="0"/>
              </a:spcBef>
              <a:spcAft>
                <a:spcPts val="600"/>
              </a:spcAft>
            </a:pPr>
            <a:endParaRPr lang="en-US" sz="1800" dirty="0" smtClean="0"/>
          </a:p>
          <a:p>
            <a:pPr lvl="1">
              <a:spcBef>
                <a:spcPct val="100000"/>
              </a:spcBef>
            </a:pPr>
            <a:endParaRPr lang="en-US" dirty="0" smtClean="0"/>
          </a:p>
          <a:p>
            <a:pPr lvl="1">
              <a:spcBef>
                <a:spcPct val="100000"/>
              </a:spcBef>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3BEF2F-2804-4EE8-9D2F-455EA07F3909}" type="slidenum">
              <a:rPr lang="en-US"/>
              <a:pPr/>
              <a:t>6</a:t>
            </a:fld>
            <a:endParaRPr lang="en-US" dirty="0"/>
          </a:p>
        </p:txBody>
      </p:sp>
      <p:sp>
        <p:nvSpPr>
          <p:cNvPr id="8196" name="Rectangle 4"/>
          <p:cNvSpPr>
            <a:spLocks noGrp="1" noChangeArrowheads="1"/>
          </p:cNvSpPr>
          <p:nvPr>
            <p:ph type="title"/>
          </p:nvPr>
        </p:nvSpPr>
        <p:spPr/>
        <p:txBody>
          <a:bodyPr/>
          <a:lstStyle/>
          <a:p>
            <a:r>
              <a:rPr lang="en-US" dirty="0"/>
              <a:t>Definition</a:t>
            </a:r>
          </a:p>
        </p:txBody>
      </p:sp>
      <p:sp>
        <p:nvSpPr>
          <p:cNvPr id="8197" name="Rectangle 5"/>
          <p:cNvSpPr>
            <a:spLocks noGrp="1" noChangeArrowheads="1"/>
          </p:cNvSpPr>
          <p:nvPr>
            <p:ph type="body" idx="1"/>
          </p:nvPr>
        </p:nvSpPr>
        <p:spPr>
          <a:xfrm>
            <a:off x="425302" y="1383304"/>
            <a:ext cx="8229600" cy="4205287"/>
          </a:xfrm>
        </p:spPr>
        <p:txBody>
          <a:bodyPr/>
          <a:lstStyle/>
          <a:p>
            <a:pPr algn="ctr">
              <a:buFontTx/>
              <a:buNone/>
            </a:pPr>
            <a:r>
              <a:rPr lang="en-US" sz="3200" u="sng" dirty="0"/>
              <a:t>Nuclear Safety Culture </a:t>
            </a:r>
          </a:p>
          <a:p>
            <a:pPr algn="ctr">
              <a:buFontTx/>
              <a:buNone/>
            </a:pPr>
            <a:r>
              <a:rPr lang="en-US" i="1" dirty="0"/>
              <a:t>An organization’s values and behaviors modeled by its leaders and internalized by its members, which serve to make safe performance of work the overriding priority to protect the workers, public, and the environment. </a:t>
            </a:r>
          </a:p>
          <a:p>
            <a:pPr algn="ctr">
              <a:buFontTx/>
              <a:buNone/>
            </a:pPr>
            <a:endParaRPr lang="en-US" sz="1400" dirty="0"/>
          </a:p>
          <a:p>
            <a:pPr algn="r">
              <a:buNone/>
            </a:pPr>
            <a:r>
              <a:rPr lang="en-US" sz="1400" b="1" dirty="0"/>
              <a:t>EFCOG/DOE ISMS Safety Culture Task Team Final </a:t>
            </a:r>
            <a:r>
              <a:rPr lang="en-US" sz="1400" b="1" dirty="0" smtClean="0"/>
              <a:t>Report</a:t>
            </a:r>
            <a:endParaRPr lang="en-US" sz="1400" b="1"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DEF32C-112C-4D0B-BCF3-547433DA61F5}" type="slidenum">
              <a:rPr lang="en-US"/>
              <a:pPr/>
              <a:t>7</a:t>
            </a:fld>
            <a:endParaRPr lang="en-US" dirty="0"/>
          </a:p>
        </p:txBody>
      </p:sp>
      <p:sp>
        <p:nvSpPr>
          <p:cNvPr id="15364" name="Rectangle 4"/>
          <p:cNvSpPr>
            <a:spLocks noGrp="1" noChangeArrowheads="1"/>
          </p:cNvSpPr>
          <p:nvPr>
            <p:ph type="title"/>
          </p:nvPr>
        </p:nvSpPr>
        <p:spPr/>
        <p:txBody>
          <a:bodyPr/>
          <a:lstStyle/>
          <a:p>
            <a:r>
              <a:rPr lang="en-US" dirty="0" smtClean="0"/>
              <a:t>History</a:t>
            </a:r>
            <a:endParaRPr lang="en-US" dirty="0"/>
          </a:p>
        </p:txBody>
      </p:sp>
      <p:sp>
        <p:nvSpPr>
          <p:cNvPr id="15365" name="Rectangle 5"/>
          <p:cNvSpPr>
            <a:spLocks noGrp="1" noChangeArrowheads="1"/>
          </p:cNvSpPr>
          <p:nvPr>
            <p:ph type="body" idx="1"/>
          </p:nvPr>
        </p:nvSpPr>
        <p:spPr>
          <a:xfrm>
            <a:off x="171451" y="1155700"/>
            <a:ext cx="8791574" cy="5054600"/>
          </a:xfrm>
        </p:spPr>
        <p:txBody>
          <a:bodyPr>
            <a:normAutofit lnSpcReduction="10000"/>
          </a:bodyPr>
          <a:lstStyle/>
          <a:p>
            <a:r>
              <a:rPr lang="en-US" u="sng" dirty="0" smtClean="0"/>
              <a:t>Challenger</a:t>
            </a:r>
            <a:r>
              <a:rPr lang="en-US" dirty="0" smtClean="0"/>
              <a:t> (1986) –Public investigation found NASA safety decisions emphasized “production.”</a:t>
            </a:r>
            <a:endParaRPr lang="en-US" u="sng" dirty="0" smtClean="0"/>
          </a:p>
          <a:p>
            <a:r>
              <a:rPr lang="en-US" u="sng" dirty="0" smtClean="0"/>
              <a:t>Millstone</a:t>
            </a:r>
            <a:r>
              <a:rPr lang="en-US" dirty="0"/>
              <a:t>(1996) – Extended (2½ years) outage to demonstrate the existence of a SCWE.</a:t>
            </a:r>
          </a:p>
          <a:p>
            <a:r>
              <a:rPr lang="en-US" u="sng" dirty="0" smtClean="0"/>
              <a:t>Davis-Besse</a:t>
            </a:r>
            <a:r>
              <a:rPr lang="en-US" dirty="0" smtClean="0"/>
              <a:t> (2002</a:t>
            </a:r>
            <a:r>
              <a:rPr lang="en-US" dirty="0"/>
              <a:t>) – </a:t>
            </a:r>
            <a:r>
              <a:rPr lang="en-US" dirty="0" smtClean="0"/>
              <a:t>Focused attention </a:t>
            </a:r>
            <a:r>
              <a:rPr lang="en-US" dirty="0"/>
              <a:t>on </a:t>
            </a:r>
            <a:r>
              <a:rPr lang="en-US" dirty="0" smtClean="0"/>
              <a:t>nuclear safety culture</a:t>
            </a:r>
            <a:r>
              <a:rPr lang="en-US" dirty="0"/>
              <a:t>.</a:t>
            </a:r>
          </a:p>
          <a:p>
            <a:r>
              <a:rPr lang="en-US" u="sng" dirty="0" smtClean="0"/>
              <a:t>Columbia</a:t>
            </a:r>
            <a:r>
              <a:rPr lang="en-US" dirty="0" smtClean="0"/>
              <a:t> (2003) – NASA safety culture flaws reappear demonstrating the difficulty of culture change. </a:t>
            </a:r>
          </a:p>
          <a:p>
            <a:r>
              <a:rPr lang="en-US" u="sng" dirty="0" smtClean="0"/>
              <a:t>Deepwater Horizon</a:t>
            </a:r>
            <a:r>
              <a:rPr lang="en-US" dirty="0" smtClean="0"/>
              <a:t> (2010) </a:t>
            </a:r>
            <a:r>
              <a:rPr lang="en-US" dirty="0"/>
              <a:t>– </a:t>
            </a:r>
            <a:r>
              <a:rPr lang="en-US" dirty="0" smtClean="0"/>
              <a:t>Poor safety culture found to be a contributor to the disaster.</a:t>
            </a:r>
          </a:p>
          <a:p>
            <a:pPr indent="0">
              <a:buNone/>
            </a:pPr>
            <a:endParaRPr lang="en-US"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318F63-9E00-4E2B-891A-179CB73F3410}" type="slidenum">
              <a:rPr lang="en-US"/>
              <a:pPr/>
              <a:t>8</a:t>
            </a:fld>
            <a:endParaRPr lang="en-US" dirty="0"/>
          </a:p>
        </p:txBody>
      </p:sp>
      <p:sp>
        <p:nvSpPr>
          <p:cNvPr id="20484" name="Rectangle 4"/>
          <p:cNvSpPr>
            <a:spLocks noGrp="1" noChangeArrowheads="1"/>
          </p:cNvSpPr>
          <p:nvPr>
            <p:ph type="title"/>
          </p:nvPr>
        </p:nvSpPr>
        <p:spPr/>
        <p:txBody>
          <a:bodyPr/>
          <a:lstStyle/>
          <a:p>
            <a:r>
              <a:rPr lang="en-US" dirty="0" smtClean="0"/>
              <a:t>The Secretary of Energy </a:t>
            </a:r>
            <a:br>
              <a:rPr lang="en-US" dirty="0" smtClean="0"/>
            </a:br>
            <a:r>
              <a:rPr lang="en-US" dirty="0" smtClean="0"/>
              <a:t>on Safety Culture</a:t>
            </a:r>
            <a:endParaRPr lang="en-US" dirty="0"/>
          </a:p>
        </p:txBody>
      </p:sp>
      <p:sp>
        <p:nvSpPr>
          <p:cNvPr id="20485" name="Rectangle 5"/>
          <p:cNvSpPr>
            <a:spLocks noGrp="1" noChangeArrowheads="1"/>
          </p:cNvSpPr>
          <p:nvPr>
            <p:ph type="body" idx="1"/>
          </p:nvPr>
        </p:nvSpPr>
        <p:spPr>
          <a:xfrm>
            <a:off x="177421" y="1155700"/>
            <a:ext cx="8679976" cy="5054600"/>
          </a:xfrm>
        </p:spPr>
        <p:txBody>
          <a:bodyPr>
            <a:normAutofit fontScale="92500" lnSpcReduction="20000"/>
          </a:bodyPr>
          <a:lstStyle/>
          <a:p>
            <a:pPr>
              <a:spcBef>
                <a:spcPts val="0"/>
              </a:spcBef>
              <a:spcAft>
                <a:spcPts val="1200"/>
              </a:spcAft>
            </a:pPr>
            <a:r>
              <a:rPr lang="en-US" sz="2600" dirty="0" smtClean="0"/>
              <a:t>DOE </a:t>
            </a:r>
            <a:r>
              <a:rPr lang="en-US" sz="2600" dirty="0"/>
              <a:t>views nuclear safety and assuring a robust safety culture as essential to the success of </a:t>
            </a:r>
            <a:r>
              <a:rPr lang="en-US" sz="2600" dirty="0" smtClean="0"/>
              <a:t>… all </a:t>
            </a:r>
            <a:r>
              <a:rPr lang="en-US" sz="2600" dirty="0"/>
              <a:t>of our projects across the DOE complex</a:t>
            </a:r>
            <a:r>
              <a:rPr lang="en-US" sz="2600" dirty="0" smtClean="0"/>
              <a:t>.</a:t>
            </a:r>
          </a:p>
          <a:p>
            <a:pPr>
              <a:spcBef>
                <a:spcPts val="0"/>
              </a:spcBef>
              <a:spcAft>
                <a:spcPts val="1200"/>
              </a:spcAft>
            </a:pPr>
            <a:r>
              <a:rPr lang="en-US" sz="2600" dirty="0" smtClean="0"/>
              <a:t>DOE </a:t>
            </a:r>
            <a:r>
              <a:rPr lang="en-US" sz="2600" dirty="0"/>
              <a:t>committed itself to establishing and maintaining a strong nuclear safety culture almost 20 years ago </a:t>
            </a:r>
            <a:r>
              <a:rPr lang="en-US" sz="2600" dirty="0" smtClean="0"/>
              <a:t>….</a:t>
            </a:r>
          </a:p>
          <a:p>
            <a:pPr>
              <a:spcBef>
                <a:spcPts val="0"/>
              </a:spcBef>
              <a:spcAft>
                <a:spcPts val="1200"/>
              </a:spcAft>
            </a:pPr>
            <a:r>
              <a:rPr lang="en-US" sz="2600" dirty="0" smtClean="0"/>
              <a:t>This </a:t>
            </a:r>
            <a:r>
              <a:rPr lang="en-US" sz="2600" dirty="0"/>
              <a:t>commitment was reiterated and confirmed in February 2011, in DOE Policy 420.1, Department of Energy Nuclear Safety Policy. </a:t>
            </a:r>
            <a:endParaRPr lang="en-US" sz="2600" dirty="0" smtClean="0"/>
          </a:p>
          <a:p>
            <a:pPr>
              <a:spcBef>
                <a:spcPts val="0"/>
              </a:spcBef>
              <a:spcAft>
                <a:spcPts val="1200"/>
              </a:spcAft>
            </a:pPr>
            <a:r>
              <a:rPr lang="en-US" sz="2600" dirty="0" smtClean="0"/>
              <a:t>Establishment </a:t>
            </a:r>
            <a:r>
              <a:rPr lang="en-US" sz="2600" dirty="0"/>
              <a:t>of a strict safety culture must be a fundamental principle throughout the DOE complex, </a:t>
            </a:r>
            <a:endParaRPr lang="en-US" sz="2600" dirty="0" smtClean="0"/>
          </a:p>
          <a:p>
            <a:pPr>
              <a:spcBef>
                <a:spcPts val="0"/>
              </a:spcBef>
              <a:spcAft>
                <a:spcPts val="1200"/>
              </a:spcAft>
            </a:pPr>
            <a:r>
              <a:rPr lang="en-US" sz="2600" dirty="0" smtClean="0"/>
              <a:t>Reinforcing </a:t>
            </a:r>
            <a:r>
              <a:rPr lang="en-US" sz="2600" dirty="0"/>
              <a:t>and maintaining a strong safety culture at </a:t>
            </a:r>
            <a:r>
              <a:rPr lang="en-US" sz="2600" dirty="0" smtClean="0"/>
              <a:t>… all </a:t>
            </a:r>
            <a:r>
              <a:rPr lang="en-US" sz="2600" dirty="0"/>
              <a:t>DOE sites will require a wide range of </a:t>
            </a:r>
            <a:r>
              <a:rPr lang="en-US" sz="2600" dirty="0" smtClean="0"/>
              <a:t>approaches ….</a:t>
            </a:r>
          </a:p>
          <a:p>
            <a:pPr algn="r">
              <a:buNone/>
            </a:pPr>
            <a:r>
              <a:rPr lang="en-US" sz="2100" i="1" dirty="0" smtClean="0"/>
              <a:t>76 Fed. Reg. 42686 (June 19, 2011)</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B904CB36-5FF0-4505-8474-8B4469AE280B}" type="slidenum">
              <a:rPr lang="en-US"/>
              <a:pPr/>
              <a:t>9</a:t>
            </a:fld>
            <a:endParaRPr lang="en-US" dirty="0"/>
          </a:p>
        </p:txBody>
      </p:sp>
      <p:sp>
        <p:nvSpPr>
          <p:cNvPr id="12303" name="Rectangle 15"/>
          <p:cNvSpPr>
            <a:spLocks noGrp="1" noChangeArrowheads="1"/>
          </p:cNvSpPr>
          <p:nvPr>
            <p:ph type="title"/>
          </p:nvPr>
        </p:nvSpPr>
        <p:spPr/>
        <p:txBody>
          <a:bodyPr/>
          <a:lstStyle/>
          <a:p>
            <a:r>
              <a:rPr lang="en-US" dirty="0"/>
              <a:t>SCWE vs. Safety Culture</a:t>
            </a:r>
          </a:p>
        </p:txBody>
      </p:sp>
      <p:sp>
        <p:nvSpPr>
          <p:cNvPr id="12294" name="Oval 6"/>
          <p:cNvSpPr>
            <a:spLocks noChangeAspect="1" noChangeArrowheads="1"/>
          </p:cNvSpPr>
          <p:nvPr/>
        </p:nvSpPr>
        <p:spPr bwMode="auto">
          <a:xfrm>
            <a:off x="2032000" y="1360488"/>
            <a:ext cx="5259388" cy="4833937"/>
          </a:xfrm>
          <a:prstGeom prst="ellipse">
            <a:avLst/>
          </a:prstGeom>
          <a:solidFill>
            <a:srgbClr val="008000"/>
          </a:solidFill>
          <a:ln w="9525">
            <a:solidFill>
              <a:schemeClr val="tx1"/>
            </a:solidFill>
            <a:round/>
            <a:headEnd/>
            <a:tailEnd/>
          </a:ln>
          <a:effectLst>
            <a:outerShdw dist="35921" dir="2700000" algn="ctr" rotWithShape="0">
              <a:schemeClr val="bg2"/>
            </a:outerShdw>
          </a:effectLst>
        </p:spPr>
        <p:txBody>
          <a:bodyPr wrap="none" anchor="ctr"/>
          <a:lstStyle/>
          <a:p>
            <a:pPr algn="ctr" eaLnBrk="1" hangingPunct="1"/>
            <a:endParaRPr lang="en-US" dirty="0"/>
          </a:p>
        </p:txBody>
      </p:sp>
      <p:sp>
        <p:nvSpPr>
          <p:cNvPr id="12292" name="Oval 4"/>
          <p:cNvSpPr>
            <a:spLocks noChangeAspect="1" noChangeArrowheads="1"/>
          </p:cNvSpPr>
          <p:nvPr/>
        </p:nvSpPr>
        <p:spPr bwMode="auto">
          <a:xfrm>
            <a:off x="2805113" y="2073275"/>
            <a:ext cx="3713162" cy="3409950"/>
          </a:xfrm>
          <a:prstGeom prst="ellipse">
            <a:avLst/>
          </a:prstGeom>
          <a:solidFill>
            <a:schemeClr val="hlink"/>
          </a:solidFill>
          <a:ln w="9525">
            <a:solidFill>
              <a:schemeClr val="tx1"/>
            </a:solidFill>
            <a:round/>
            <a:headEnd/>
            <a:tailEnd/>
          </a:ln>
          <a:effectLst>
            <a:outerShdw dist="35921" dir="2700000" algn="ctr" rotWithShape="0">
              <a:schemeClr val="bg2"/>
            </a:outerShdw>
          </a:effectLst>
        </p:spPr>
        <p:txBody>
          <a:bodyPr wrap="none" anchor="ctr"/>
          <a:lstStyle/>
          <a:p>
            <a:endParaRPr lang="en-US" dirty="0"/>
          </a:p>
        </p:txBody>
      </p:sp>
      <p:sp>
        <p:nvSpPr>
          <p:cNvPr id="12293" name="Oval 5"/>
          <p:cNvSpPr>
            <a:spLocks noChangeAspect="1" noChangeArrowheads="1"/>
          </p:cNvSpPr>
          <p:nvPr/>
        </p:nvSpPr>
        <p:spPr bwMode="auto">
          <a:xfrm>
            <a:off x="3578225" y="2781300"/>
            <a:ext cx="2165350" cy="1989138"/>
          </a:xfrm>
          <a:prstGeom prst="ellipse">
            <a:avLst/>
          </a:prstGeom>
          <a:solidFill>
            <a:srgbClr val="CC3300"/>
          </a:solidFill>
          <a:ln w="9525">
            <a:solidFill>
              <a:schemeClr val="tx1"/>
            </a:solidFill>
            <a:round/>
            <a:headEnd/>
            <a:tailEnd/>
          </a:ln>
          <a:effectLst>
            <a:outerShdw dist="35921" dir="2700000" algn="ctr" rotWithShape="0">
              <a:schemeClr val="bg2"/>
            </a:outerShdw>
          </a:effectLst>
        </p:spPr>
        <p:txBody>
          <a:bodyPr wrap="none" anchor="ctr"/>
          <a:lstStyle/>
          <a:p>
            <a:pPr algn="ctr" eaLnBrk="1" hangingPunct="1"/>
            <a:r>
              <a:rPr lang="en-US" dirty="0" smtClean="0">
                <a:solidFill>
                  <a:schemeClr val="bg1"/>
                </a:solidFill>
              </a:rPr>
              <a:t>10 </a:t>
            </a:r>
            <a:r>
              <a:rPr lang="en-US" dirty="0">
                <a:solidFill>
                  <a:schemeClr val="bg1"/>
                </a:solidFill>
              </a:rPr>
              <a:t>CFR </a:t>
            </a:r>
            <a:r>
              <a:rPr lang="en-US" dirty="0" smtClean="0">
                <a:solidFill>
                  <a:schemeClr val="bg1"/>
                </a:solidFill>
              </a:rPr>
              <a:t>708</a:t>
            </a:r>
            <a:endParaRPr lang="en-US" dirty="0">
              <a:solidFill>
                <a:schemeClr val="bg1"/>
              </a:solidFill>
            </a:endParaRPr>
          </a:p>
        </p:txBody>
      </p:sp>
      <p:sp>
        <p:nvSpPr>
          <p:cNvPr id="12298" name="Text Box 10"/>
          <p:cNvSpPr txBox="1">
            <a:spLocks noChangeArrowheads="1"/>
          </p:cNvSpPr>
          <p:nvPr/>
        </p:nvSpPr>
        <p:spPr bwMode="auto">
          <a:xfrm>
            <a:off x="4225925" y="2260600"/>
            <a:ext cx="869950" cy="366713"/>
          </a:xfrm>
          <a:prstGeom prst="rect">
            <a:avLst/>
          </a:prstGeom>
          <a:noFill/>
          <a:ln w="9525">
            <a:noFill/>
            <a:miter lim="800000"/>
            <a:headEnd/>
            <a:tailEnd/>
          </a:ln>
          <a:effectLst/>
        </p:spPr>
        <p:txBody>
          <a:bodyPr wrap="none">
            <a:spAutoFit/>
          </a:bodyPr>
          <a:lstStyle/>
          <a:p>
            <a:pPr algn="ctr" eaLnBrk="1" hangingPunct="1"/>
            <a:r>
              <a:rPr lang="en-US" dirty="0">
                <a:solidFill>
                  <a:schemeClr val="bg1"/>
                </a:solidFill>
              </a:rPr>
              <a:t>SCWE</a:t>
            </a:r>
          </a:p>
        </p:txBody>
      </p:sp>
      <p:sp>
        <p:nvSpPr>
          <p:cNvPr id="12299" name="Text Box 11"/>
          <p:cNvSpPr txBox="1">
            <a:spLocks noChangeArrowheads="1"/>
          </p:cNvSpPr>
          <p:nvPr/>
        </p:nvSpPr>
        <p:spPr bwMode="auto">
          <a:xfrm>
            <a:off x="3844925" y="1550988"/>
            <a:ext cx="1631950" cy="366712"/>
          </a:xfrm>
          <a:prstGeom prst="rect">
            <a:avLst/>
          </a:prstGeom>
          <a:noFill/>
          <a:ln w="9525">
            <a:noFill/>
            <a:miter lim="800000"/>
            <a:headEnd/>
            <a:tailEnd/>
          </a:ln>
          <a:effectLst/>
        </p:spPr>
        <p:txBody>
          <a:bodyPr wrap="none">
            <a:spAutoFit/>
          </a:bodyPr>
          <a:lstStyle/>
          <a:p>
            <a:pPr algn="ctr" eaLnBrk="1" hangingPunct="1"/>
            <a:r>
              <a:rPr lang="en-US" dirty="0">
                <a:solidFill>
                  <a:schemeClr val="bg1"/>
                </a:solidFill>
              </a:rPr>
              <a:t>Safety Culture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NEW BRAND PPT template FIN">
  <a:themeElements>
    <a:clrScheme name="1_NEW BRAND PPT template 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EW BRAND PPT template F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EW BRAND PPT template F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W BRAND PPT template F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EW BRAND PPT template F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EW BRAND PPT template F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EW BRAND PPT template F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EW BRAND PPT template F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EW BRAND PPT template F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EW BRAND PPT template F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EW BRAND PPT template F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EW BRAND PPT template F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EW BRAND PPT template F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EW BRAND PPT template F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2745</Words>
  <Application>Microsoft Office PowerPoint</Application>
  <PresentationFormat>On-screen Show (4:3)</PresentationFormat>
  <Paragraphs>300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1_NEW BRAND PPT template FIN</vt:lpstr>
      <vt:lpstr>Teaching Nuclear Safety Culture</vt:lpstr>
      <vt:lpstr>Introduction</vt:lpstr>
      <vt:lpstr>Objectives of Introductory Safety Culture Training</vt:lpstr>
      <vt:lpstr>Teaching Methods</vt:lpstr>
      <vt:lpstr>Teaching Methods</vt:lpstr>
      <vt:lpstr>Definition</vt:lpstr>
      <vt:lpstr>History</vt:lpstr>
      <vt:lpstr>The Secretary of Energy  on Safety Culture</vt:lpstr>
      <vt:lpstr>SCWE vs. Safety Culture</vt:lpstr>
      <vt:lpstr>Safety Culture Attributes (DOE)</vt:lpstr>
      <vt:lpstr>Safety Culture “Principles”</vt:lpstr>
      <vt:lpstr>Personal Responsibility for Nuclear Safety</vt:lpstr>
      <vt:lpstr>Columbia January 16, 2003</vt:lpstr>
      <vt:lpstr>Personal Responsibility for Nuclear Safety</vt:lpstr>
      <vt:lpstr>Deepwater Horizon April 20, 2010</vt:lpstr>
      <vt:lpstr>Personal Responsibility for Nuclear Safety</vt:lpstr>
      <vt:lpstr>Leaders Demonstrate Commitment to Safety</vt:lpstr>
      <vt:lpstr>Leaders Demonstrate Commitment to Safety</vt:lpstr>
      <vt:lpstr>Leaders Demonstrate Commitment to Safety</vt:lpstr>
      <vt:lpstr>Leaders Demonstrate Commitment to Safety</vt:lpstr>
      <vt:lpstr>Trust Permeates the Organization</vt:lpstr>
      <vt:lpstr>Trust Permeates the Organization</vt:lpstr>
      <vt:lpstr>Trust Permeates the Organization</vt:lpstr>
      <vt:lpstr>Decision-making Reflects Safety First</vt:lpstr>
      <vt:lpstr>Decision-making Reflects Safety First</vt:lpstr>
      <vt:lpstr>Decision-making Reflects Safety First</vt:lpstr>
      <vt:lpstr>Recognize That Nuclear Technology  is Unique</vt:lpstr>
      <vt:lpstr>Recognize That Nuclear Technology  is Unique</vt:lpstr>
      <vt:lpstr>Recognize That Nuclear Technology  is Unique</vt:lpstr>
      <vt:lpstr>Cultivate a Questioning Attitude</vt:lpstr>
      <vt:lpstr>Cultivate a Questioning Attitude</vt:lpstr>
      <vt:lpstr>Cultivate a Questioning Attitude</vt:lpstr>
      <vt:lpstr>Embrace Organizational Learning</vt:lpstr>
      <vt:lpstr>Embrace Organizational Learning</vt:lpstr>
      <vt:lpstr>Embrace Organizational Learning</vt:lpstr>
      <vt:lpstr>Constantly Examine Nuclear Safety</vt:lpstr>
      <vt:lpstr>Constantly Examine Nuclear Safety</vt:lpstr>
      <vt:lpstr>The Supervisor’s Safety Culture Role:  A Summary</vt:lpstr>
      <vt:lpstr>Slide 39</vt:lpstr>
      <vt:lpstr>Case Study Example </vt:lpstr>
      <vt:lpstr>Example Case Study: Discussion Questions</vt:lpstr>
      <vt:lpstr>Nuclear Safety Culture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Nuclear Safety Culture</dc:title>
  <cp:lastModifiedBy>104383</cp:lastModifiedBy>
  <cp:revision>1</cp:revision>
  <dcterms:modified xsi:type="dcterms:W3CDTF">2011-10-14T16:23:53Z</dcterms:modified>
</cp:coreProperties>
</file>