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783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A6CD"/>
    <a:srgbClr val="9D8C7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0" autoAdjust="0"/>
    <p:restoredTop sz="86478" autoAdjust="0"/>
  </p:normalViewPr>
  <p:slideViewPr>
    <p:cSldViewPr snapToGrid="0" snapToObjects="1">
      <p:cViewPr varScale="1">
        <p:scale>
          <a:sx n="129" d="100"/>
          <a:sy n="129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4" d="100"/>
          <a:sy n="64" d="100"/>
        </p:scale>
        <p:origin x="-2094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E8FA7-2F4C-5D49-9BA4-AF921E49AE74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37E74-6FDC-BA4C-B798-CEB3174D9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8837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6B0FB-EA67-3A40-825F-8F252A860502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C66A3-1D14-8C46-8C0C-97773EFB71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15701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1593850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2"/>
          <p:cNvSpPr txBox="1"/>
          <p:nvPr userDrawn="1"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24" name="Picture 13" descr="NNSAlogo_Black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1041296" y="2545750"/>
            <a:ext cx="7772400" cy="898198"/>
          </a:xfrm>
        </p:spPr>
        <p:txBody>
          <a:bodyPr/>
          <a:lstStyle>
            <a:lvl1pPr algn="r">
              <a:defRPr>
                <a:solidFill>
                  <a:srgbClr val="9D8C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3172359" y="3757594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30" name="Picture 6" descr="SNL_Stacked_Whit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" descr="SNL_Mott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227138" y="711359"/>
            <a:ext cx="539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1B799630-9E30-DE4D-BE8D-4E9CA304B925}" type="datetime1">
              <a:rPr lang="en-US" smtClean="0"/>
              <a:pPr/>
              <a:t>10/14/2011</a:t>
            </a:fld>
            <a:endParaRPr lang="en-US"/>
          </a:p>
        </p:txBody>
      </p:sp>
      <p:pic>
        <p:nvPicPr>
          <p:cNvPr id="36" name="Picture 12" descr="NNSAlogo_Black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1639C-5EF8-8C48-833F-078F90087180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5C3D4-B14E-194D-A22F-ABBD9D7BE7F7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FF6A9-F7ED-464D-9ECE-18CDAAFFF013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65AE2-28C7-4947-8319-D60EEB07BE79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E4600-0381-4CF3-88F2-7ED7D2E3F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82EBC-51D7-AB40-8702-393A26BF0924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A187D-6C3F-6D41-880E-F6B6C4095670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07F8E1-8F00-1645-9B46-B2F7ACC8F53A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38B7F0-25BC-B045-8049-7CADA7B3A1D1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593850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16" name="Picture 13" descr="NNSAlogo_Bl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0" y="1676633"/>
            <a:ext cx="3768892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2060" y="1676633"/>
            <a:ext cx="2286000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26864" y="1676633"/>
            <a:ext cx="2917136" cy="161532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646" y="3517300"/>
            <a:ext cx="7772400" cy="898198"/>
          </a:xfrm>
        </p:spPr>
        <p:txBody>
          <a:bodyPr/>
          <a:lstStyle>
            <a:lvl1pPr algn="r">
              <a:defRPr>
                <a:solidFill>
                  <a:srgbClr val="9D8C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352" y="4430694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227138" y="711359"/>
            <a:ext cx="539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1B799630-9E30-DE4D-BE8D-4E9CA304B925}" type="datetime1">
              <a:rPr lang="en-US" smtClean="0"/>
              <a:pPr/>
              <a:t>10/14/2011</a:t>
            </a:fld>
            <a:endParaRPr lang="en-US"/>
          </a:p>
        </p:txBody>
      </p:sp>
      <p:pic>
        <p:nvPicPr>
          <p:cNvPr id="20" name="Picture 12" descr="NNSAlogo_Black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0"/>
            <a:ext cx="9144000" cy="66124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16" name="Picture 13" descr="NNSAlogo_Bl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0" y="1456267"/>
            <a:ext cx="3768892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2060" y="1456267"/>
            <a:ext cx="2286000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26864" y="1456267"/>
            <a:ext cx="2917136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646" y="3678173"/>
            <a:ext cx="7772400" cy="898198"/>
          </a:xfrm>
        </p:spPr>
        <p:txBody>
          <a:bodyPr/>
          <a:lstStyle>
            <a:lvl1pPr algn="r">
              <a:defRPr>
                <a:solidFill>
                  <a:srgbClr val="9D8C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352" y="4591567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1227748" y="601288"/>
            <a:ext cx="53931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504244A8-8889-154D-9568-D8C635C53E9B}" type="datetime1">
              <a:rPr lang="en-US" smtClean="0"/>
              <a:pPr/>
              <a:t>10/14/2011</a:t>
            </a:fld>
            <a:endParaRPr lang="en-US"/>
          </a:p>
        </p:txBody>
      </p:sp>
      <p:pic>
        <p:nvPicPr>
          <p:cNvPr id="33" name="Picture 8" descr="SNL_color_stack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934201" y="408000"/>
            <a:ext cx="1524000" cy="66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/>
          <p:nvPr userDrawn="1"/>
        </p:nvSpPr>
        <p:spPr>
          <a:xfrm>
            <a:off x="0" y="3369731"/>
            <a:ext cx="9144000" cy="397933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7" name="Picture 12" descr="NNSAlogo_Black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0"/>
            <a:ext cx="9144000" cy="661247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3369731"/>
            <a:ext cx="9144000" cy="3089807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30A6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31178" y="6172200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pic>
        <p:nvPicPr>
          <p:cNvPr id="15" name="Picture 12" descr="NNSAlogo_Bla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80066" y="6115572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NNSAlogo_Blac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725" y="6119813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0" y="1456267"/>
            <a:ext cx="3768892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2060" y="1456267"/>
            <a:ext cx="2286000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26864" y="1456267"/>
            <a:ext cx="2917136" cy="18356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646" y="3678173"/>
            <a:ext cx="7772400" cy="898198"/>
          </a:xfrm>
        </p:spPr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352" y="4591567"/>
            <a:ext cx="5641337" cy="593737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533559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 bwMode="auto">
          <a:xfrm>
            <a:off x="1227748" y="601288"/>
            <a:ext cx="53931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199" y="5797079"/>
            <a:ext cx="1751489" cy="32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/>
                <a:cs typeface="Calibri"/>
              </a:defRPr>
            </a:lvl1pPr>
          </a:lstStyle>
          <a:p>
            <a:fld id="{9522E0D4-989F-3A4B-AA2E-486ADFE0E698}" type="datetime1">
              <a:rPr lang="en-US" smtClean="0"/>
              <a:pPr/>
              <a:t>10/14/2011</a:t>
            </a:fld>
            <a:endParaRPr lang="en-US"/>
          </a:p>
        </p:txBody>
      </p:sp>
      <p:pic>
        <p:nvPicPr>
          <p:cNvPr id="33" name="Picture 8" descr="SNL_color_stack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934201" y="408000"/>
            <a:ext cx="1524000" cy="66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 userDrawn="1"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-1" y="4040484"/>
            <a:ext cx="2484223" cy="2817515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1" y="0"/>
            <a:ext cx="2484223" cy="893232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806432" y="-1"/>
            <a:ext cx="337567" cy="6857999"/>
          </a:xfrm>
          <a:prstGeom prst="rect">
            <a:avLst/>
          </a:prstGeom>
          <a:solidFill>
            <a:srgbClr val="9D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703737" y="6264797"/>
            <a:ext cx="5562600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989095"/>
            <a:ext cx="1359657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4502" y="1250965"/>
            <a:ext cx="5971187" cy="1233338"/>
          </a:xfrm>
        </p:spPr>
        <p:txBody>
          <a:bodyPr/>
          <a:lstStyle>
            <a:lvl1pPr algn="l">
              <a:lnSpc>
                <a:spcPts val="3800"/>
              </a:lnSpc>
              <a:defRPr>
                <a:solidFill>
                  <a:srgbClr val="9D8C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502" y="2588978"/>
            <a:ext cx="5641337" cy="593737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1" name="Picture 6" descr="SNL_Stacked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7199" y="4339006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SNL_Mott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98048" y="5157318"/>
            <a:ext cx="970718" cy="1453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3" descr="NNSAlogo_Black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763683" y="5932869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14502" y="26517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latin typeface="Calibri"/>
                <a:cs typeface="Calibri"/>
              </a:defRPr>
            </a:lvl1pPr>
          </a:lstStyle>
          <a:p>
            <a:fld id="{5B35050C-AFC0-D74A-963F-148736DC45A4}" type="datetime1">
              <a:rPr lang="en-US" smtClean="0"/>
              <a:pPr/>
              <a:t>10/14/2011</a:t>
            </a:fld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2484303"/>
            <a:ext cx="2484222" cy="14679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472391" y="989095"/>
            <a:ext cx="1011831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8693778" y="-1"/>
            <a:ext cx="77764" cy="685799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3" name="Picture 12" descr="NNSAlogo_Black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 bwMode="auto">
          <a:xfrm>
            <a:off x="4039700" y="5921220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8522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 userDrawn="1"/>
        </p:nvSpPr>
        <p:spPr>
          <a:xfrm>
            <a:off x="1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4571999" y="0"/>
            <a:ext cx="4572001" cy="2817515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1999" y="5964768"/>
            <a:ext cx="4572001" cy="893232"/>
          </a:xfrm>
          <a:prstGeom prst="rect">
            <a:avLst/>
          </a:prstGeom>
          <a:solidFill>
            <a:srgbClr val="102E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1" y="2908379"/>
            <a:ext cx="1359657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1" name="Picture 6" descr="SNL_Stacked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193248" y="1488545"/>
            <a:ext cx="1524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 userDrawn="1"/>
        </p:nvSpPr>
        <p:spPr>
          <a:xfrm>
            <a:off x="4572000" y="4403587"/>
            <a:ext cx="4572000" cy="14679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Photos placed in horizontal position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with even amount of white space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between photos and header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6044391" y="2908379"/>
            <a:ext cx="3099609" cy="13958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0800000">
            <a:off x="112655" y="-1"/>
            <a:ext cx="337567" cy="6857999"/>
          </a:xfrm>
          <a:prstGeom prst="rect">
            <a:avLst/>
          </a:prstGeom>
          <a:solidFill>
            <a:srgbClr val="9D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00353" y="6375406"/>
            <a:ext cx="3761580" cy="384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950" baseline="30000" dirty="0">
                <a:latin typeface="Arial" pitchFamily="-112" charset="0"/>
              </a:rPr>
              <a:t>Sandia National Laboratories is a multi-program laboratory managed and operated by Sandia Corporation, a wholly owned subsidiary of Lockheed Martin Corporation, for the U.S. Department of Energy’s National Nuclear Security Administration under contract DE-AC04-94AL85000.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418" y="1250965"/>
            <a:ext cx="3789515" cy="1233338"/>
          </a:xfrm>
        </p:spPr>
        <p:txBody>
          <a:bodyPr/>
          <a:lstStyle>
            <a:lvl1pPr algn="l">
              <a:lnSpc>
                <a:spcPts val="3800"/>
              </a:lnSpc>
              <a:defRPr>
                <a:solidFill>
                  <a:srgbClr val="9D8C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418" y="2588978"/>
            <a:ext cx="3586315" cy="1085555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7" name="Picture 13" descr="NNSAlogo_Black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1957" y="6051407"/>
            <a:ext cx="10239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418" y="265178"/>
            <a:ext cx="1029382" cy="285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latin typeface="Calibri"/>
                <a:cs typeface="Calibri"/>
              </a:defRPr>
            </a:lvl1pPr>
          </a:lstStyle>
          <a:p>
            <a:fld id="{7D098A99-26EF-B34F-91F8-30EA53688AF7}" type="datetime1">
              <a:rPr lang="en-US" smtClean="0"/>
              <a:pPr/>
              <a:t>10/14/2011</a:t>
            </a:fld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 rot="10800000">
            <a:off x="1" y="-1"/>
            <a:ext cx="77764" cy="685799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3" name="Picture 12" descr="NNSAlogo_Black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2077974" y="6039758"/>
            <a:ext cx="850737" cy="27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SNL_motto_2 lines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995332" y="1586652"/>
            <a:ext cx="1935484" cy="394494"/>
          </a:xfrm>
          <a:prstGeom prst="rect">
            <a:avLst/>
          </a:prstGeom>
        </p:spPr>
      </p:pic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13597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300" y="6166934"/>
            <a:ext cx="2133600" cy="476250"/>
          </a:xfrm>
          <a:ln/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C9CA6C2B-6061-6F46-BF6B-C0454CDDAB35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E15B5-4D50-754D-8585-236811896E05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F66A0-55BE-484A-9667-5C4C7A46FB26}" type="datetime1">
              <a:rPr lang="en-US" smtClean="0"/>
              <a:pPr/>
              <a:t>10/14/2011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9E8C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51600"/>
            <a:ext cx="9144000" cy="762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8" name="Picture 8" descr="SNL_color_stack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001000" y="228600"/>
            <a:ext cx="936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9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8740"/>
            <a:ext cx="8229600" cy="484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9274" y="6166934"/>
            <a:ext cx="1490926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/>
                <a:cs typeface="Calibri"/>
              </a:defRPr>
            </a:lvl1pPr>
          </a:lstStyle>
          <a:p>
            <a:fld id="{30B37176-1C50-7042-8162-64D2C2671FE5}" type="datetime1">
              <a:rPr lang="en-US" smtClean="0"/>
              <a:pPr/>
              <a:t>10/14/2011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405" y="6519332"/>
            <a:ext cx="2895600" cy="2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153150"/>
            <a:ext cx="6096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/>
                <a:cs typeface="Calibri"/>
              </a:defRPr>
            </a:lvl1pPr>
          </a:lstStyle>
          <a:p>
            <a:fld id="{A5E55A7B-7854-E145-92D9-B491DF4BAE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98" r:id="rId2"/>
    <p:sldLayoutId id="2147483796" r:id="rId3"/>
    <p:sldLayoutId id="2147483799" r:id="rId4"/>
    <p:sldLayoutId id="2147483797" r:id="rId5"/>
    <p:sldLayoutId id="2147483800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/>
          <a:ea typeface="ＭＳ Ｐゴシック" charset="-128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02E54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02E54"/>
        </a:buClr>
        <a:buFont typeface="Wingdings" pitchFamily="-111" charset="2"/>
        <a:buChar char="§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Wingdings" pitchFamily="-111" charset="2"/>
        <a:buChar char="§"/>
        <a:defRPr sz="2000"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8C78"/>
        </a:buClr>
        <a:buFont typeface="Wingdings" pitchFamily="-111" charset="2"/>
        <a:buChar char="§"/>
        <a:defRPr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12" charset="-128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39818" y="1713900"/>
            <a:ext cx="7772400" cy="89819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Data Privacy Legal </a:t>
            </a:r>
            <a:r>
              <a:rPr lang="en-US" b="1" dirty="0" smtClean="0">
                <a:solidFill>
                  <a:schemeClr val="tx2"/>
                </a:solidFill>
              </a:rPr>
              <a:t>Issues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80159" y="2481244"/>
            <a:ext cx="5641337" cy="593737"/>
          </a:xfrm>
        </p:spPr>
        <p:txBody>
          <a:bodyPr/>
          <a:lstStyle/>
          <a:p>
            <a:pPr algn="ctr"/>
            <a:r>
              <a:rPr lang="en-US" dirty="0" smtClean="0"/>
              <a:t>Sandia’s Privacy Journey 2010-2011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99803" y="3260712"/>
            <a:ext cx="2473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October 20, 2011</a:t>
            </a:r>
          </a:p>
          <a:p>
            <a:pPr algn="ctr"/>
            <a:r>
              <a:rPr lang="en-US" dirty="0" smtClean="0"/>
              <a:t>DOECAA Fall Conference</a:t>
            </a:r>
          </a:p>
          <a:p>
            <a:pPr algn="ctr"/>
            <a:r>
              <a:rPr lang="en-US" dirty="0" smtClean="0"/>
              <a:t>Washington, DC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57350" y="4718049"/>
            <a:ext cx="5797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Rusty Elliott, Sandia Corporation</a:t>
            </a:r>
          </a:p>
          <a:p>
            <a:pPr algn="ctr"/>
            <a:r>
              <a:rPr lang="en-US" sz="1600" dirty="0" smtClean="0"/>
              <a:t>Jim Byrne, Lockheed Martin Corporation</a:t>
            </a:r>
          </a:p>
          <a:p>
            <a:pPr algn="ctr"/>
            <a:r>
              <a:rPr lang="en-US" sz="1600" dirty="0" smtClean="0"/>
              <a:t>Joanne Zimolzak, McKenna Long &amp; Aldridge LLP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206" y="1022205"/>
            <a:ext cx="781114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the late spring of 2010, Sandia learned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large amount of Sandia data on an internal Sandia system had, for a time, been subject to incorrect access </a:t>
            </a:r>
            <a:r>
              <a:rPr lang="en-US" dirty="0" smtClean="0"/>
              <a:t>controls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dirty="0"/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dirty="0"/>
              <a:t>portion of the data included some personal information regarding Sandia </a:t>
            </a:r>
            <a:r>
              <a:rPr lang="en-US" dirty="0" smtClean="0"/>
              <a:t>employees</a:t>
            </a:r>
          </a:p>
          <a:p>
            <a:pPr marL="1200150" lvl="2" indent="-285750">
              <a:buFont typeface="Wingdings" pitchFamily="2" charset="2"/>
              <a:buChar char="§"/>
            </a:pPr>
            <a:endParaRPr lang="en-US" dirty="0"/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No </a:t>
            </a:r>
            <a:r>
              <a:rPr lang="en-US" dirty="0"/>
              <a:t>evidence that the information ever became available outside of </a:t>
            </a:r>
            <a:r>
              <a:rPr lang="en-US" dirty="0" smtClean="0"/>
              <a:t>Sandia</a:t>
            </a:r>
          </a:p>
          <a:p>
            <a:pPr marL="1200150" lvl="2" indent="-285750">
              <a:buFont typeface="Wingdings" pitchFamily="2" charset="2"/>
              <a:buChar char="§"/>
            </a:pPr>
            <a:endParaRPr lang="en-US" dirty="0"/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No </a:t>
            </a:r>
            <a:r>
              <a:rPr lang="en-US" dirty="0"/>
              <a:t>evidence that anyone without a business reason ever saw </a:t>
            </a:r>
            <a:r>
              <a:rPr lang="en-US" dirty="0" smtClean="0"/>
              <a:t>it</a:t>
            </a:r>
          </a:p>
          <a:p>
            <a:pPr marL="1200150" lvl="2" indent="-285750">
              <a:buFont typeface="Wingdings" pitchFamily="2" charset="2"/>
              <a:buChar char="§"/>
            </a:pPr>
            <a:endParaRPr lang="en-US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Yet</a:t>
            </a:r>
            <a:r>
              <a:rPr lang="en-US" dirty="0"/>
              <a:t>, individuals with general access to the Sandia Restricted (Unclassified) Network could have viewed the information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0417" y="1259237"/>
            <a:ext cx="6629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Some of the issues we considered:</a:t>
            </a:r>
          </a:p>
          <a:p>
            <a:pPr marL="742950" lvl="1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Was there a cyber security incident?</a:t>
            </a:r>
          </a:p>
          <a:p>
            <a:pPr marL="742950" lvl="1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  Had a data breach law been triggered?</a:t>
            </a:r>
          </a:p>
          <a:p>
            <a:pPr marL="742950" lvl="1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Had HIPAA notification been triggered?</a:t>
            </a:r>
          </a:p>
          <a:p>
            <a:pPr marL="742950" lvl="1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What are the notification requirements, if any?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85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196" y="873457"/>
            <a:ext cx="7239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Some legal authorities to consider:</a:t>
            </a:r>
          </a:p>
          <a:p>
            <a:pPr marL="742950" lvl="1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The Privacy Act of 1974 – 5 U.S.C. 552a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Check to see if any Privacy Act Systems of Records are involved  (See FAR 52.224-2 clause in M&amp;O Contract)</a:t>
            </a:r>
          </a:p>
          <a:p>
            <a:pPr marL="798513" lvl="2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DOE O 206.1 DOE Privacy Program</a:t>
            </a:r>
          </a:p>
          <a:p>
            <a:pPr marL="798513" lvl="2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For NNSA</a:t>
            </a:r>
          </a:p>
          <a:p>
            <a:pPr marL="1255713" lvl="3" indent="-285750">
              <a:buFont typeface="Wingdings" pitchFamily="2" charset="2"/>
              <a:buChar char="§"/>
            </a:pPr>
            <a:r>
              <a:rPr lang="en-US" dirty="0" smtClean="0"/>
              <a:t>NAP 14.1-C NNSA Baseline Cyber Security Program</a:t>
            </a:r>
          </a:p>
          <a:p>
            <a:pPr marL="1255713" lvl="3" indent="-285750">
              <a:buFont typeface="Wingdings" pitchFamily="2" charset="2"/>
              <a:buChar char="§"/>
            </a:pPr>
            <a:r>
              <a:rPr lang="en-US" dirty="0" smtClean="0"/>
              <a:t>NAP 14.2-C NNSA Certification and Accreditation (C&amp;A) Process for Information Systems</a:t>
            </a:r>
          </a:p>
          <a:p>
            <a:pPr marL="1255713" lvl="3" indent="-285750">
              <a:buFont typeface="Wingdings" pitchFamily="2" charset="2"/>
              <a:buChar char="§"/>
            </a:pPr>
            <a:endParaRPr lang="en-US" dirty="0" smtClean="0"/>
          </a:p>
          <a:p>
            <a:pPr marL="798513" lvl="2" indent="-285750">
              <a:buFont typeface="Wingdings" pitchFamily="2" charset="2"/>
              <a:buChar char="Ø"/>
            </a:pPr>
            <a:r>
              <a:rPr lang="en-US" dirty="0" smtClean="0"/>
              <a:t>Other applicable State and Federal laws regarding privacy and data protection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0213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996287"/>
            <a:ext cx="76962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Conclusions: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 No cyber security incident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dirty="0" smtClean="0"/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Sandia worked closely with the NNSA Site Office</a:t>
            </a:r>
          </a:p>
          <a:p>
            <a:pPr lvl="2"/>
            <a:r>
              <a:rPr lang="en-US" dirty="0" smtClean="0"/>
              <a:t> 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Together we concluded no cyber security incident because the data stayed within Sandia</a:t>
            </a:r>
          </a:p>
          <a:p>
            <a:pPr marL="1200150" lvl="2" indent="-285750">
              <a:buFont typeface="Wingdings" pitchFamily="2" charset="2"/>
              <a:buChar char="§"/>
            </a:pPr>
            <a:endParaRPr lang="en-US" dirty="0" smtClean="0"/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JC3 (formerly, DOE-CIRC) was notified because of the PII content</a:t>
            </a:r>
          </a:p>
          <a:p>
            <a:pPr marL="1200150" lvl="2" indent="-285750">
              <a:lnSpc>
                <a:spcPct val="150000"/>
              </a:lnSpc>
              <a:buFont typeface="Wingdings" pitchFamily="2" charset="2"/>
              <a:buChar char="§"/>
            </a:pPr>
            <a:endParaRPr lang="en-US" dirty="0" smtClean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 No applicable data breach law was triggered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dirty="0" smtClean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 No HIPAA reporting requirement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9490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65688"/>
            <a:ext cx="7696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Near term :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SANDIA ELECTED, ANYWAY, TO SEND NOTIFICATION LETTERS TO THE AFFECTED PERSONS AND THEIR FAMILIES.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Longer term: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Sandia has conducted an extensive assessment of data protection and privacy at the facility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Sandia has completed an 18-point action plan on PII management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Plan addressed both logical and administrative controls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A result was creation of new Chief Privacy Officer role</a:t>
            </a:r>
          </a:p>
          <a:p>
            <a:pPr marL="1200150" lvl="2" indent="-285750">
              <a:buFont typeface="Wingdings" pitchFamily="2" charset="2"/>
              <a:buChar char="§"/>
            </a:pPr>
            <a:endParaRPr lang="en-US" dirty="0" smtClean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Sandia is now positioned to proactively  address privacy and related data protection challenges in an integrated and thoughtful manner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681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44484"/>
            <a:ext cx="7696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Sandia’s PII Action Plan</a:t>
            </a:r>
          </a:p>
          <a:p>
            <a:endParaRPr lang="en-US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Project Plan execution led by Sandia’s Chief Information Officer; Plan also overseen by  Deputy Laboratories Director for Mission Support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Coordinated closely with NNSA Site Office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dirty="0" smtClean="0"/>
              <a:t>Features of the plan included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External Assessment by Lockheed Martin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Evaluation of repositories of PII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Actions specifically addressing HR, Medical &amp; Benefits info management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Selection and deployment of a data loss prevention tool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Improvement of access control standards/implementation of monitoring tool and </a:t>
            </a:r>
            <a:r>
              <a:rPr lang="en-US" dirty="0" err="1" smtClean="0"/>
              <a:t>metagroup</a:t>
            </a:r>
            <a:r>
              <a:rPr lang="en-US" dirty="0" smtClean="0"/>
              <a:t> utility enhancements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Development of PII legal expertise and creation of CPO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Policy, procedures and training improvements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Cyber security role enhancements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Flow down of requirements to subcontractors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PII Extract Management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/>
              <a:t>Internal and external privacy policy notifications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2557023"/>
      </p:ext>
    </p:extLst>
  </p:cSld>
  <p:clrMapOvr>
    <a:masterClrMapping/>
  </p:clrMapOvr>
</p:sld>
</file>

<file path=ppt/theme/theme1.xml><?xml version="1.0" encoding="utf-8"?>
<a:theme xmlns:a="http://schemas.openxmlformats.org/drawingml/2006/main" name="Sandia_CorpPresentation_Templat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Sandia_CorpPresentation_Template1.thmx</Template>
  <TotalTime>1409</TotalTime>
  <Words>492</Words>
  <Application>Microsoft Office PowerPoint</Application>
  <PresentationFormat>On-screen Show (4:3)</PresentationFormat>
  <Paragraphs>76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Sandia_CorpPresentation_Template1</vt:lpstr>
      <vt:lpstr>Data Privacy Legal Issues</vt:lpstr>
      <vt:lpstr>Slide 3</vt:lpstr>
      <vt:lpstr>Slide 4</vt:lpstr>
      <vt:lpstr>Slide 5</vt:lpstr>
      <vt:lpstr>Slide 6</vt:lpstr>
      <vt:lpstr>Slide 7</vt:lpstr>
      <vt:lpstr>Slide 8</vt:lpstr>
    </vt:vector>
  </TitlesOfParts>
  <Company>Sandia National Labs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Vittitow, Michael P</dc:creator>
  <cp:lastModifiedBy>104383</cp:lastModifiedBy>
  <cp:revision>25</cp:revision>
  <dcterms:created xsi:type="dcterms:W3CDTF">2011-09-14T14:47:12Z</dcterms:created>
  <dcterms:modified xsi:type="dcterms:W3CDTF">2011-10-14T22:44:31Z</dcterms:modified>
</cp:coreProperties>
</file>