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9" r:id="rId2"/>
    <p:sldId id="273" r:id="rId3"/>
    <p:sldId id="274" r:id="rId4"/>
    <p:sldId id="277" r:id="rId5"/>
    <p:sldId id="276" r:id="rId6"/>
    <p:sldId id="270" r:id="rId7"/>
    <p:sldId id="283" r:id="rId8"/>
    <p:sldId id="284" r:id="rId9"/>
    <p:sldId id="282" r:id="rId10"/>
    <p:sldId id="288" r:id="rId11"/>
    <p:sldId id="286" r:id="rId12"/>
    <p:sldId id="287" r:id="rId13"/>
    <p:sldId id="292" r:id="rId14"/>
    <p:sldId id="294" r:id="rId15"/>
    <p:sldId id="295" r:id="rId16"/>
    <p:sldId id="296" r:id="rId17"/>
    <p:sldId id="297" r:id="rId18"/>
    <p:sldId id="291" r:id="rId19"/>
    <p:sldId id="293" r:id="rId20"/>
  </p:sldIdLst>
  <p:sldSz cx="9144000" cy="6858000" type="screen4x3"/>
  <p:notesSz cx="6950075" cy="9236075"/>
  <p:custDataLst>
    <p:tags r:id="rId2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6">
          <p15:clr>
            <a:srgbClr val="A4A3A4"/>
          </p15:clr>
        </p15:guide>
        <p15:guide id="2" orient="horz" pos="1294">
          <p15:clr>
            <a:srgbClr val="A4A3A4"/>
          </p15:clr>
        </p15:guide>
        <p15:guide id="3" orient="horz" pos="3745">
          <p15:clr>
            <a:srgbClr val="A4A3A4"/>
          </p15:clr>
        </p15:guide>
        <p15:guide id="4" orient="horz" pos="3980">
          <p15:clr>
            <a:srgbClr val="A4A3A4"/>
          </p15:clr>
        </p15:guide>
        <p15:guide id="5" orient="horz" pos="1052">
          <p15:clr>
            <a:srgbClr val="A4A3A4"/>
          </p15:clr>
        </p15:guide>
        <p15:guide id="6" orient="horz" pos="1741">
          <p15:clr>
            <a:srgbClr val="A4A3A4"/>
          </p15:clr>
        </p15:guide>
        <p15:guide id="7" orient="horz" pos="4183">
          <p15:clr>
            <a:srgbClr val="A4A3A4"/>
          </p15:clr>
        </p15:guide>
        <p15:guide id="8" orient="horz" pos="566">
          <p15:clr>
            <a:srgbClr val="A4A3A4"/>
          </p15:clr>
        </p15:guide>
        <p15:guide id="9" orient="horz" pos="2808">
          <p15:clr>
            <a:srgbClr val="A4A3A4"/>
          </p15:clr>
        </p15:guide>
        <p15:guide id="10" pos="2880">
          <p15:clr>
            <a:srgbClr val="A4A3A4"/>
          </p15:clr>
        </p15:guide>
        <p15:guide id="11" pos="363">
          <p15:clr>
            <a:srgbClr val="A4A3A4"/>
          </p15:clr>
        </p15:guide>
        <p15:guide id="12" pos="5396">
          <p15:clr>
            <a:srgbClr val="A4A3A4"/>
          </p15:clr>
        </p15:guide>
        <p15:guide id="13" pos="282">
          <p15:clr>
            <a:srgbClr val="A4A3A4"/>
          </p15:clr>
        </p15:guide>
        <p15:guide id="14" pos="3784">
          <p15:clr>
            <a:srgbClr val="A4A3A4"/>
          </p15:clr>
        </p15:guide>
        <p15:guide id="15" pos="3736">
          <p15:clr>
            <a:srgbClr val="A4A3A4"/>
          </p15:clr>
        </p15:guide>
        <p15:guide id="16" pos="2179">
          <p15:clr>
            <a:srgbClr val="A4A3A4"/>
          </p15:clr>
        </p15:guide>
        <p15:guide id="17" pos="5464">
          <p15:clr>
            <a:srgbClr val="A4A3A4"/>
          </p15:clr>
        </p15:guide>
        <p15:guide id="18" pos="386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1E32"/>
    <a:srgbClr val="D2C295"/>
    <a:srgbClr val="FFFFFF"/>
    <a:srgbClr val="C75B12"/>
    <a:srgbClr val="E17000"/>
    <a:srgbClr val="5B8F22"/>
    <a:srgbClr val="A79E70"/>
    <a:srgbClr val="4D4F53"/>
    <a:srgbClr val="0099CC"/>
    <a:srgbClr val="69BE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17" autoAdjust="0"/>
  </p:normalViewPr>
  <p:slideViewPr>
    <p:cSldViewPr snapToObjects="1" showGuides="1">
      <p:cViewPr varScale="1">
        <p:scale>
          <a:sx n="109" d="100"/>
          <a:sy n="109" d="100"/>
        </p:scale>
        <p:origin x="1680" y="78"/>
      </p:cViewPr>
      <p:guideLst>
        <p:guide orient="horz" pos="326"/>
        <p:guide orient="horz" pos="1294"/>
        <p:guide orient="horz" pos="3745"/>
        <p:guide orient="horz" pos="3980"/>
        <p:guide orient="horz" pos="1052"/>
        <p:guide orient="horz" pos="1741"/>
        <p:guide orient="horz" pos="4183"/>
        <p:guide orient="horz" pos="566"/>
        <p:guide orient="horz" pos="2808"/>
        <p:guide pos="2880"/>
        <p:guide pos="363"/>
        <p:guide pos="5396"/>
        <p:guide pos="282"/>
        <p:guide pos="3784"/>
        <p:guide pos="3736"/>
        <p:guide pos="2179"/>
        <p:guide pos="5464"/>
        <p:guide pos="386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 showGuides="1">
      <p:cViewPr varScale="1">
        <p:scale>
          <a:sx n="85" d="100"/>
          <a:sy n="85" d="100"/>
        </p:scale>
        <p:origin x="-3138" y="-90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4FEBF33E-D9A7-42CC-B598-9AD8356CBB5A}" type="datetimeFigureOut">
              <a:rPr lang="en-US" smtClean="0"/>
              <a:pPr/>
              <a:t>7/15/2016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4CEAAB5D-0CC4-45A8-B4B6-0B8B738A4E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661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C3B58700-9FA2-48CE-AC88-D71D45EB490A}" type="datetimeFigureOut">
              <a:rPr lang="en-US" smtClean="0"/>
              <a:pPr/>
              <a:t>7/15/2016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FE9BC4E5-2BC1-4F43-85DD-A1B8F74CB7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00429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BC4E5-2BC1-4F43-85DD-A1B8F74CB7EB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addition, conditional payment of fee clause substantially rewritten.  CRD clause substantially rewritten.  New H.0 added.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BC4E5-2BC1-4F43-85DD-A1B8F74CB7EB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354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had</a:t>
            </a:r>
            <a:r>
              <a:rPr lang="en-US" baseline="0" dirty="0" smtClean="0"/>
              <a:t> to give up two from our initial list: Counterintelligence (475.1), Personal Property (580.1).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BC4E5-2BC1-4F43-85DD-A1B8F74CB7EB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4183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BC4E5-2BC1-4F43-85DD-A1B8F74CB7EB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4035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BC4E5-2BC1-4F43-85DD-A1B8F74CB7EB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2918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BC4E5-2BC1-4F43-85DD-A1B8F74CB7EB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8269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BC4E5-2BC1-4F43-85DD-A1B8F74CB7EB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6764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BC4E5-2BC1-4F43-85DD-A1B8F74CB7EB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941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Line Dot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0" y="0"/>
            <a:ext cx="9158400" cy="6868800"/>
          </a:xfrm>
          <a:prstGeom prst="rect">
            <a:avLst/>
          </a:prstGeom>
        </p:spPr>
      </p:pic>
      <p:pic>
        <p:nvPicPr>
          <p:cNvPr id="8" name="Logo SLAC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8434" y="6196867"/>
            <a:ext cx="2275566" cy="661133"/>
          </a:xfrm>
          <a:prstGeom prst="rect">
            <a:avLst/>
          </a:prstGeom>
        </p:spPr>
      </p:pic>
      <p:pic>
        <p:nvPicPr>
          <p:cNvPr id="9" name="Logo DOE Stanford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40195"/>
            <a:ext cx="1973584" cy="7178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7213" y="536575"/>
            <a:ext cx="8008937" cy="2246313"/>
          </a:xfrm>
        </p:spPr>
        <p:txBody>
          <a:bodyPr anchor="b" anchorCtr="0">
            <a:noAutofit/>
          </a:bodyPr>
          <a:lstStyle>
            <a:lvl1pPr>
              <a:defRPr sz="43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7213" y="3646170"/>
            <a:ext cx="7989887" cy="2187702"/>
          </a:xfrm>
        </p:spPr>
        <p:txBody>
          <a:bodyPr>
            <a:noAutofit/>
          </a:bodyPr>
          <a:lstStyle>
            <a:lvl1pPr marL="0" indent="0" algn="l">
              <a:lnSpc>
                <a:spcPct val="110000"/>
              </a:lnSpc>
              <a:buNone/>
              <a:defRPr sz="16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 dirty="0" smtClean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557213" y="2755011"/>
            <a:ext cx="8008937" cy="635889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4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CA" dirty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98751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" y="934933"/>
            <a:ext cx="8685251" cy="202691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57200" y="1243584"/>
            <a:ext cx="8108950" cy="5065522"/>
          </a:xfrm>
        </p:spPr>
        <p:txBody>
          <a:bodyPr/>
          <a:lstStyle>
            <a:lvl1pPr>
              <a:buClr>
                <a:srgbClr val="981E32"/>
              </a:buClr>
              <a:defRPr/>
            </a:lvl1pPr>
            <a:lvl2pPr>
              <a:spcBef>
                <a:spcPts val="0"/>
              </a:spcBef>
              <a:buClr>
                <a:srgbClr val="981E32"/>
              </a:buClr>
              <a:defRPr sz="2200"/>
            </a:lvl2pPr>
            <a:lvl3pPr>
              <a:buClr>
                <a:srgbClr val="981E32"/>
              </a:buClr>
              <a:defRPr/>
            </a:lvl3pPr>
            <a:lvl4pPr>
              <a:buClr>
                <a:srgbClr val="981E32"/>
              </a:buClr>
              <a:defRPr sz="1800"/>
            </a:lvl4pPr>
            <a:lvl5pPr>
              <a:buClr>
                <a:srgbClr val="981E32"/>
              </a:buCl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03237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" y="934933"/>
            <a:ext cx="8685251" cy="202691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03237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" y="934933"/>
            <a:ext cx="8685251" cy="202691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57200" y="1243584"/>
            <a:ext cx="3886200" cy="5065522"/>
          </a:xfrm>
        </p:spPr>
        <p:txBody>
          <a:bodyPr/>
          <a:lstStyle>
            <a:lvl1pPr>
              <a:buClr>
                <a:srgbClr val="981E32"/>
              </a:buClr>
              <a:defRPr/>
            </a:lvl1pPr>
            <a:lvl2pPr>
              <a:buClr>
                <a:srgbClr val="981E32"/>
              </a:buClr>
              <a:defRPr/>
            </a:lvl2pPr>
            <a:lvl3pPr>
              <a:buClr>
                <a:srgbClr val="981E32"/>
              </a:buClr>
              <a:defRPr/>
            </a:lvl3pPr>
            <a:lvl4pPr>
              <a:buClr>
                <a:srgbClr val="981E32"/>
              </a:buClr>
              <a:defRPr/>
            </a:lvl4pPr>
            <a:lvl5pPr>
              <a:buClr>
                <a:srgbClr val="981E32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11" name="Content Placeholder 15"/>
          <p:cNvSpPr>
            <a:spLocks noGrp="1"/>
          </p:cNvSpPr>
          <p:nvPr>
            <p:ph sz="quarter" idx="15"/>
          </p:nvPr>
        </p:nvSpPr>
        <p:spPr>
          <a:xfrm>
            <a:off x="4648200" y="1252729"/>
            <a:ext cx="3886200" cy="5065522"/>
          </a:xfrm>
        </p:spPr>
        <p:txBody>
          <a:bodyPr/>
          <a:lstStyle>
            <a:lvl1pPr>
              <a:buClr>
                <a:srgbClr val="981E32"/>
              </a:buClr>
              <a:defRPr/>
            </a:lvl1pPr>
            <a:lvl2pPr>
              <a:buClr>
                <a:srgbClr val="981E32"/>
              </a:buClr>
              <a:defRPr/>
            </a:lvl2pPr>
            <a:lvl3pPr>
              <a:buClr>
                <a:srgbClr val="981E32"/>
              </a:buClr>
              <a:defRPr/>
            </a:lvl3pPr>
            <a:lvl4pPr>
              <a:buClr>
                <a:srgbClr val="981E32"/>
              </a:buClr>
              <a:defRPr/>
            </a:lvl4pPr>
            <a:lvl5pPr>
              <a:buClr>
                <a:srgbClr val="981E32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03237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line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" y="934933"/>
            <a:ext cx="8685251" cy="202691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3646488" y="1252728"/>
            <a:ext cx="2442340" cy="2481072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C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3646488" y="3886200"/>
            <a:ext cx="2442340" cy="2432050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CA" dirty="0"/>
          </a:p>
        </p:txBody>
      </p:sp>
      <p:sp>
        <p:nvSpPr>
          <p:cNvPr id="13" name="Picture Placeholder 4"/>
          <p:cNvSpPr>
            <a:spLocks noGrp="1"/>
          </p:cNvSpPr>
          <p:nvPr>
            <p:ph type="pic" sz="quarter" idx="17"/>
          </p:nvPr>
        </p:nvSpPr>
        <p:spPr>
          <a:xfrm>
            <a:off x="6242954" y="1243584"/>
            <a:ext cx="2442340" cy="5065522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8"/>
          </p:nvPr>
        </p:nvSpPr>
        <p:spPr>
          <a:xfrm>
            <a:off x="457200" y="1243584"/>
            <a:ext cx="3013075" cy="506552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696461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Chart o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" y="934933"/>
            <a:ext cx="8685251" cy="202691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5"/>
          </p:nvPr>
        </p:nvSpPr>
        <p:spPr>
          <a:xfrm>
            <a:off x="6007100" y="1243584"/>
            <a:ext cx="2667000" cy="5065522"/>
          </a:xfrm>
        </p:spPr>
        <p:txBody>
          <a:bodyPr/>
          <a:lstStyle/>
          <a:p>
            <a:r>
              <a:rPr lang="en-US" dirty="0" smtClean="0"/>
              <a:t>Click icon to add chart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6"/>
          </p:nvPr>
        </p:nvSpPr>
        <p:spPr>
          <a:xfrm>
            <a:off x="457200" y="1243584"/>
            <a:ext cx="5484812" cy="506552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954724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</p:spPr>
        <p:txBody>
          <a:bodyPr lIns="432000"/>
          <a:lstStyle>
            <a:lvl1pPr>
              <a:defRPr b="1" baseline="0">
                <a:solidFill>
                  <a:srgbClr val="FF0000"/>
                </a:solidFill>
              </a:defRPr>
            </a:lvl1pPr>
          </a:lstStyle>
          <a:p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***INSTRUCTIONS ON HOW TO APPLY IMAGE MASKING TO SLIDE LAYOUT***</a:t>
            </a:r>
            <a:br>
              <a:rPr lang="en-CA" dirty="0" smtClean="0"/>
            </a:br>
            <a:r>
              <a:rPr lang="en-CA" dirty="0" smtClean="0"/>
              <a:t>STEP 1: Click icon to insert image</a:t>
            </a:r>
            <a:br>
              <a:rPr lang="en-CA" dirty="0" smtClean="0"/>
            </a:br>
            <a:r>
              <a:rPr lang="en-CA" dirty="0" smtClean="0"/>
              <a:t>STEP 2: Once image is inserted, right-click image, and choose ‘Send to Back’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7691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1822" y="129091"/>
            <a:ext cx="8103570" cy="75303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1243584"/>
            <a:ext cx="8109919" cy="5029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66150" y="6318251"/>
            <a:ext cx="318932" cy="539750"/>
          </a:xfrm>
          <a:prstGeom prst="rect">
            <a:avLst/>
          </a:prstGeom>
        </p:spPr>
        <p:txBody>
          <a:bodyPr vert="horz" lIns="72000" tIns="57600" rIns="72000" bIns="45720" rtlCol="0" anchor="ctr"/>
          <a:lstStyle>
            <a:lvl1pPr algn="l">
              <a:defRPr sz="11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531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0" r:id="rId2"/>
    <p:sldLayoutId id="2147483675" r:id="rId3"/>
    <p:sldLayoutId id="2147483674" r:id="rId4"/>
    <p:sldLayoutId id="2147483671" r:id="rId5"/>
    <p:sldLayoutId id="2147483672" r:id="rId6"/>
    <p:sldLayoutId id="2147483673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bg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914400" rtl="0" eaLnBrk="1" latinLnBrk="0" hangingPunct="1">
        <a:lnSpc>
          <a:spcPct val="120000"/>
        </a:lnSpc>
        <a:spcBef>
          <a:spcPts val="0"/>
        </a:spcBef>
        <a:spcAft>
          <a:spcPts val="300"/>
        </a:spcAft>
        <a:buClr>
          <a:schemeClr val="tx1"/>
        </a:buClr>
        <a:buFont typeface="Arial" pitchFamily="34" charset="0"/>
        <a:buNone/>
        <a:defRPr sz="2400" b="0" kern="120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7200" indent="-223838" algn="l" defTabSz="914400" rtl="0" eaLnBrk="1" latinLnBrk="0" hangingPunct="1">
        <a:lnSpc>
          <a:spcPct val="120000"/>
        </a:lnSpc>
        <a:spcBef>
          <a:spcPts val="0"/>
        </a:spcBef>
        <a:spcAft>
          <a:spcPts val="0"/>
        </a:spcAft>
        <a:buClr>
          <a:schemeClr val="bg2"/>
        </a:buClr>
        <a:buSzPct val="120000"/>
        <a:buFont typeface="Arial" pitchFamily="34" charset="0"/>
        <a:buChar char="•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90563" indent="-233363" algn="l" defTabSz="914400" rtl="0" eaLnBrk="1" latinLnBrk="0" hangingPunct="1">
        <a:lnSpc>
          <a:spcPct val="120000"/>
        </a:lnSpc>
        <a:spcBef>
          <a:spcPts val="0"/>
        </a:spcBef>
        <a:buClr>
          <a:schemeClr val="bg2"/>
        </a:buClr>
        <a:buSzPct val="120000"/>
        <a:buFont typeface="Arial" pitchFamily="34" charset="0"/>
        <a:buChar char="-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914400" indent="-223838" algn="l" defTabSz="914400" rtl="0" eaLnBrk="1" latinLnBrk="0" hangingPunct="1">
        <a:lnSpc>
          <a:spcPct val="120000"/>
        </a:lnSpc>
        <a:spcBef>
          <a:spcPts val="0"/>
        </a:spcBef>
        <a:buClr>
          <a:schemeClr val="bg2"/>
        </a:buClr>
        <a:buSzPct val="120000"/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152000" indent="-180000" algn="l" defTabSz="914400" rtl="0" eaLnBrk="1" latinLnBrk="0" hangingPunct="1">
        <a:lnSpc>
          <a:spcPct val="120000"/>
        </a:lnSpc>
        <a:spcBef>
          <a:spcPts val="0"/>
        </a:spcBef>
        <a:buClr>
          <a:schemeClr val="bg2"/>
        </a:buClr>
        <a:buSzPct val="120000"/>
        <a:buFont typeface="Arial" pitchFamily="34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57213" y="228600"/>
            <a:ext cx="8008937" cy="2246313"/>
          </a:xfrm>
        </p:spPr>
        <p:txBody>
          <a:bodyPr/>
          <a:lstStyle/>
          <a:p>
            <a:r>
              <a:rPr lang="en-US" sz="3600" dirty="0"/>
              <a:t>Proposed Stanford/DOE “Revolutionary” Contract for the Management and Operation of SLAC</a:t>
            </a:r>
            <a:endParaRPr lang="en-CA" sz="36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557213" y="3163888"/>
            <a:ext cx="7989887" cy="2669984"/>
          </a:xfrm>
        </p:spPr>
        <p:txBody>
          <a:bodyPr/>
          <a:lstStyle/>
          <a:p>
            <a:r>
              <a:rPr lang="en-US" dirty="0" smtClean="0"/>
              <a:t>Steven L. Porter, Sr. University Counsel for SLAC</a:t>
            </a:r>
          </a:p>
          <a:p>
            <a:r>
              <a:rPr lang="en-US" dirty="0" smtClean="0"/>
              <a:t>Saurabh Anand, Sr. University Counsel</a:t>
            </a:r>
          </a:p>
          <a:p>
            <a:r>
              <a:rPr lang="en-US" dirty="0" smtClean="0"/>
              <a:t>Tyler Przybylek</a:t>
            </a:r>
            <a:r>
              <a:rPr lang="en-US" dirty="0"/>
              <a:t>, consultant and member of PPPL Advisory Board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July 21-22, 2016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57213" y="2590801"/>
            <a:ext cx="8008937" cy="457199"/>
          </a:xfrm>
        </p:spPr>
        <p:txBody>
          <a:bodyPr/>
          <a:lstStyle/>
          <a:p>
            <a:r>
              <a:rPr lang="en-US" sz="2800" dirty="0" smtClean="0"/>
              <a:t>DOECAA 2016 Meeting</a:t>
            </a:r>
            <a:endParaRPr lang="en-US" sz="2800" dirty="0"/>
          </a:p>
          <a:p>
            <a:endParaRPr lang="en-CA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3724102" y="665850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77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and Approval Process at HQ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A.    Formal </a:t>
            </a:r>
            <a:r>
              <a:rPr lang="en-US" dirty="0"/>
              <a:t>DOE concurrence process utilizing the </a:t>
            </a:r>
            <a:r>
              <a:rPr lang="en-US" dirty="0" err="1"/>
              <a:t>eDocs</a:t>
            </a:r>
            <a:r>
              <a:rPr lang="en-US" dirty="0"/>
              <a:t> </a:t>
            </a:r>
            <a:r>
              <a:rPr lang="en-US" dirty="0" smtClean="0"/>
              <a:t>system  </a:t>
            </a:r>
          </a:p>
          <a:p>
            <a:pPr marL="800100" lvl="1" indent="-342900"/>
            <a:r>
              <a:rPr lang="en-US" dirty="0" smtClean="0"/>
              <a:t>The </a:t>
            </a:r>
            <a:r>
              <a:rPr lang="en-US" dirty="0"/>
              <a:t>package would be submitted </a:t>
            </a:r>
            <a:r>
              <a:rPr lang="en-US" dirty="0" smtClean="0"/>
              <a:t>through Science (McBrearty</a:t>
            </a:r>
            <a:r>
              <a:rPr lang="en-US" dirty="0"/>
              <a:t>, </a:t>
            </a:r>
            <a:r>
              <a:rPr lang="en-US" dirty="0" smtClean="0"/>
              <a:t>Murray) into </a:t>
            </a:r>
            <a:r>
              <a:rPr lang="en-US" dirty="0" err="1" smtClean="0"/>
              <a:t>eDocs</a:t>
            </a:r>
            <a:r>
              <a:rPr lang="en-US" dirty="0" smtClean="0"/>
              <a:t>; various offices within DOE may </a:t>
            </a:r>
            <a:r>
              <a:rPr lang="en-US" dirty="0"/>
              <a:t>comment and either concur or </a:t>
            </a:r>
            <a:r>
              <a:rPr lang="en-US" dirty="0" smtClean="0"/>
              <a:t>non-concur.  Stanford, SLAC and SSO have, at most 2 weeks to get the final draft completed </a:t>
            </a:r>
          </a:p>
          <a:p>
            <a:pPr marL="457200" lvl="2" indent="0">
              <a:buNone/>
            </a:pPr>
            <a:r>
              <a:rPr lang="en-US" dirty="0"/>
              <a:t> </a:t>
            </a:r>
          </a:p>
          <a:p>
            <a:r>
              <a:rPr lang="en-US" dirty="0" smtClean="0"/>
              <a:t>B.    Key Milestones:</a:t>
            </a:r>
          </a:p>
          <a:p>
            <a:r>
              <a:rPr lang="en-US" dirty="0" smtClean="0"/>
              <a:t>1)      </a:t>
            </a:r>
            <a:r>
              <a:rPr lang="en-US" dirty="0"/>
              <a:t>July 1 – Submit the RWG model contract package to Joe and Cherrie, and enter the package into </a:t>
            </a:r>
            <a:r>
              <a:rPr lang="en-US" dirty="0" err="1"/>
              <a:t>eDocs</a:t>
            </a:r>
            <a:r>
              <a:rPr lang="en-US" dirty="0"/>
              <a:t> for comment/concurrence.  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2)      July 15 – DOE Departments submit final comments and concur or non-concur.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3)      August 1 – Final RWG package is submitted to the Secretary for approval. 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4)      Sept 1 – Secretary approves the RWG Package.</a:t>
            </a:r>
          </a:p>
          <a:p>
            <a:r>
              <a:rPr lang="en-US" dirty="0"/>
              <a:t> </a:t>
            </a:r>
          </a:p>
          <a:p>
            <a:pPr marL="457200" indent="-457200">
              <a:buAutoNum type="arabicParenR" startAt="5"/>
            </a:pPr>
            <a:r>
              <a:rPr lang="en-US" dirty="0" smtClean="0"/>
              <a:t>September </a:t>
            </a:r>
            <a:r>
              <a:rPr lang="en-US" dirty="0"/>
              <a:t>30 – The SLAC Contract is modified to the RWG model contract</a:t>
            </a:r>
            <a:r>
              <a:rPr lang="en-US" dirty="0" smtClean="0"/>
              <a:t>.</a:t>
            </a:r>
          </a:p>
          <a:p>
            <a:pPr marL="457200" indent="-457200">
              <a:buAutoNum type="arabicParenR" startAt="5"/>
            </a:pPr>
            <a:endParaRPr lang="en-US" dirty="0"/>
          </a:p>
          <a:p>
            <a:r>
              <a:rPr lang="en-US" dirty="0" smtClean="0"/>
              <a:t>EACH RWG TEAM WILL DEVELOP A “TRANSITION PLAN” BY SEPTEMBER 1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05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DEAR Clauses Deleted from Proposed Contract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4294967295"/>
          </p:nvPr>
        </p:nvSpPr>
        <p:spPr>
          <a:xfrm>
            <a:off x="416653" y="1371599"/>
            <a:ext cx="8468429" cy="4946651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r>
              <a:rPr lang="en-US" sz="1400" dirty="0" smtClean="0"/>
              <a:t>1. DEAR 952.204-71 Sensitive Foreign Nations Controls (Mar 2011)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Low risks at SLAC, but SLAC will comply with requirements pertaining to sponsors of terrorism</a:t>
            </a:r>
          </a:p>
          <a:p>
            <a:r>
              <a:rPr lang="en-US" sz="1400" dirty="0" smtClean="0"/>
              <a:t>2. DEAR 952.204-77 Computer Security (Aug 2006)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 smtClean="0"/>
              <a:t>Stanford policies cover expectation of privacy issues on devices provided for work</a:t>
            </a:r>
          </a:p>
          <a:p>
            <a:r>
              <a:rPr lang="en-US" sz="1400" dirty="0" smtClean="0"/>
              <a:t>3. DEAR 952.223-75 Preservation of Individual Occupational Radiation Exposure Records (Apr 1981)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 smtClean="0"/>
              <a:t>Duplicative of 10 CFR 835.703(b)</a:t>
            </a:r>
          </a:p>
          <a:p>
            <a:r>
              <a:rPr lang="en-US" sz="1400" dirty="0" smtClean="0"/>
              <a:t>4. DEAR 970.5203-2 Performance Improvement and Collaboration (May 2006)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Replaced by intent clauses in H.0</a:t>
            </a:r>
          </a:p>
          <a:p>
            <a:r>
              <a:rPr lang="en-US" sz="1400" dirty="0" smtClean="0"/>
              <a:t>5. DEAR 970.5204-1 Counterintelligence (Dec 2010)(Deviation)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Low risks at SLAC (though Order remains)</a:t>
            </a:r>
          </a:p>
          <a:p>
            <a:r>
              <a:rPr lang="en-US" sz="1400" dirty="0" smtClean="0"/>
              <a:t>6. DEAR 970.5208-1 Printing (Dec. 2000)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Adds little value to the Government and requires reporting</a:t>
            </a:r>
          </a:p>
          <a:p>
            <a:r>
              <a:rPr lang="en-US" sz="1400" dirty="0" smtClean="0"/>
              <a:t>7. DEAR 970.5215-1 Total Available Fee (Dec 2000)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Was inconsistent with and duplicative of Section B.  Section B written to encompass.</a:t>
            </a:r>
          </a:p>
          <a:p>
            <a:r>
              <a:rPr lang="en-US" sz="1400" dirty="0" smtClean="0"/>
              <a:t>8. DEAR 970.5223-1 Integration of Environment, Safety, and Health (Dec 2000)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ISMS concept retained, but clause itself was duplicative of various laws and orders.</a:t>
            </a:r>
          </a:p>
          <a:p>
            <a:r>
              <a:rPr lang="en-US" sz="1400" dirty="0" smtClean="0"/>
              <a:t>9. DEAR 970.5223-6 EO 13423, Strengthening Federal Environmental, Energy, and Transport Management (Oct 2010)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EO has expired (DOE may provide a new one)</a:t>
            </a:r>
            <a:endParaRPr lang="en-US" sz="1400" dirty="0"/>
          </a:p>
          <a:p>
            <a:endParaRPr lang="en-US" sz="1400" dirty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60076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 Directives Deleted from Proposed Contract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4294967295"/>
          </p:nvPr>
        </p:nvSpPr>
        <p:spPr>
          <a:xfrm>
            <a:off x="416653" y="1371599"/>
            <a:ext cx="8468429" cy="494665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en-US" sz="1600" dirty="0" smtClean="0"/>
              <a:t>DOE O 205.1B Cybersecurity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Stanford policies and industry standards cover</a:t>
            </a:r>
          </a:p>
          <a:p>
            <a:r>
              <a:rPr lang="en-US" sz="1600" dirty="0" smtClean="0"/>
              <a:t>2. DOE O 210.2 A DOE Corporate Operating Experience Program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Adds little value to DOE/Stanford policies cover</a:t>
            </a:r>
          </a:p>
          <a:p>
            <a:r>
              <a:rPr lang="en-US" sz="1600" dirty="0" smtClean="0"/>
              <a:t>3. DOE O 435.1 Chg. 1 – Radioactive Waste Management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Manual that has actual regulatory requirements is kept; Order is duplicative</a:t>
            </a:r>
          </a:p>
          <a:p>
            <a:r>
              <a:rPr lang="en-US" sz="1600" dirty="0" smtClean="0"/>
              <a:t>4. DOE O 442.1 A Department of Energy Employee Concerns Program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Stanford policies and FAR/DEAR requirements cover</a:t>
            </a:r>
          </a:p>
          <a:p>
            <a:r>
              <a:rPr lang="en-US" sz="1600" dirty="0" smtClean="0"/>
              <a:t>5. DOE P 456.1 Secretarial Policy Statement on Nanoscale Safety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Order on Nano requirements kept; policy adds little value</a:t>
            </a:r>
          </a:p>
          <a:p>
            <a:r>
              <a:rPr lang="en-US" sz="1600" dirty="0" smtClean="0"/>
              <a:t>6. DOE O 460.1 C Packaging and Transportation Safety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SLAC will comply with DOT regulations; rest of Order is inapplicable</a:t>
            </a:r>
          </a:p>
          <a:p>
            <a:r>
              <a:rPr lang="en-US" sz="1600" dirty="0" smtClean="0"/>
              <a:t>7. DOE M 471.3 AND DOE O 471.3 Official Use Only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SLAC has low risks; will comply with Stanford policies on confidential/proprietary information and risk management approach</a:t>
            </a:r>
          </a:p>
          <a:p>
            <a:endParaRPr lang="en-US" sz="1400" dirty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69455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&amp; Key Benefits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Adopt risk-appropriate requirements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Use a considered approach for adding new requirements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Reduce duplication of effort and inefficient processes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Develop closer partnership between Stanford and DOE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Empower DOE line management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Help contractors understand contractual requirements and obligations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Return the focus to doing great science!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12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Well Will It Travel?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/>
              <a:t>Going In </a:t>
            </a:r>
            <a:r>
              <a:rPr lang="en-US" dirty="0" smtClean="0"/>
              <a:t>Considerations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dirty="0" smtClean="0"/>
              <a:t>Has </a:t>
            </a:r>
            <a:r>
              <a:rPr lang="en-US" dirty="0"/>
              <a:t>DOE agreed to process the deviations necessary for the model as class deviations as opposed to individual </a:t>
            </a:r>
            <a:r>
              <a:rPr lang="en-US" dirty="0" smtClean="0"/>
              <a:t>deviations</a:t>
            </a:r>
            <a:endParaRPr lang="en-US" dirty="0"/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dirty="0" smtClean="0"/>
              <a:t>Reward/Risk Calculation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dirty="0" smtClean="0"/>
              <a:t>Performance </a:t>
            </a:r>
            <a:r>
              <a:rPr lang="en-US" dirty="0"/>
              <a:t>to </a:t>
            </a:r>
            <a:r>
              <a:rPr lang="en-US" dirty="0" smtClean="0"/>
              <a:t>date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dirty="0" smtClean="0"/>
              <a:t>Capacity </a:t>
            </a:r>
            <a:r>
              <a:rPr lang="en-US" dirty="0"/>
              <a:t>for Hard, Difficult </a:t>
            </a:r>
            <a:r>
              <a:rPr lang="en-US" dirty="0" smtClean="0"/>
              <a:t>Work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dirty="0" smtClean="0"/>
              <a:t>Should </a:t>
            </a:r>
            <a:r>
              <a:rPr lang="en-US" dirty="0"/>
              <a:t>We Even Think About NNSA Plants?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285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Will Travel </a:t>
            </a:r>
            <a:r>
              <a:rPr lang="en-US" dirty="0" smtClean="0"/>
              <a:t>Well?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Jointly </a:t>
            </a:r>
            <a:r>
              <a:rPr lang="en-US" dirty="0"/>
              <a:t>Developed “Site Compliance Plans.” </a:t>
            </a:r>
            <a:endParaRPr lang="en-US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Adopting </a:t>
            </a:r>
            <a:r>
              <a:rPr lang="en-US" dirty="0"/>
              <a:t>Parent Organization </a:t>
            </a:r>
            <a:r>
              <a:rPr lang="en-US" dirty="0" smtClean="0"/>
              <a:t>Practices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Question </a:t>
            </a:r>
            <a:r>
              <a:rPr lang="en-US" dirty="0"/>
              <a:t>with multi-member LLC </a:t>
            </a:r>
            <a:r>
              <a:rPr lang="en-US" dirty="0" smtClean="0"/>
              <a:t>contractor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Contract </a:t>
            </a:r>
            <a:r>
              <a:rPr lang="en-US" dirty="0"/>
              <a:t>Special Provisions Aligned  with the Performance Elements in the annual evaluation plans for both SC and NNSA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6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Might Travel Well?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Empowering </a:t>
            </a:r>
            <a:r>
              <a:rPr lang="en-US" dirty="0"/>
              <a:t>DOE Site Office: Requires:</a:t>
            </a:r>
          </a:p>
          <a:p>
            <a:pPr lvl="1"/>
            <a:r>
              <a:rPr lang="en-US" dirty="0"/>
              <a:t>Robust Partnership</a:t>
            </a:r>
          </a:p>
          <a:p>
            <a:pPr lvl="1"/>
            <a:r>
              <a:rPr lang="en-US" dirty="0"/>
              <a:t>Capacity for Change/Adapting to the New</a:t>
            </a:r>
          </a:p>
          <a:p>
            <a:pPr lvl="1"/>
            <a:r>
              <a:rPr lang="en-US" dirty="0"/>
              <a:t>Significant Amount of Hard Work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42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Won’t </a:t>
            </a:r>
            <a:r>
              <a:rPr lang="en-US" dirty="0" smtClean="0"/>
              <a:t>Travel?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Nuclear </a:t>
            </a:r>
            <a:r>
              <a:rPr lang="en-US" dirty="0"/>
              <a:t>Operations </a:t>
            </a:r>
            <a:endParaRPr lang="en-US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Nuclear </a:t>
            </a:r>
            <a:r>
              <a:rPr lang="en-US" dirty="0"/>
              <a:t>Safety, especially nuclear explosives </a:t>
            </a:r>
            <a:r>
              <a:rPr lang="en-US" dirty="0" smtClean="0"/>
              <a:t>safety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Defense </a:t>
            </a:r>
            <a:r>
              <a:rPr lang="en-US" dirty="0"/>
              <a:t>Nuclear Facility Safety Board </a:t>
            </a:r>
            <a:r>
              <a:rPr lang="en-US" dirty="0" smtClean="0"/>
              <a:t>Opposition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Ultra </a:t>
            </a:r>
            <a:r>
              <a:rPr lang="en-US" dirty="0"/>
              <a:t>hazardous activities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71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DOE/SLAC/Stanford RWG Team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DOE SLAC Site Office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Paul Golan, Manager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Ernest Maune, Business Services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Tom Rizzi, EH&amp;H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Scott Wenholz, Cyber Security, ES&amp;H</a:t>
            </a:r>
          </a:p>
          <a:p>
            <a:r>
              <a:rPr lang="en-US" dirty="0" smtClean="0"/>
              <a:t>SLAC – Team Leads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Brian Sherin and Carole Fried, ES&amp;H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Suzanne Davidson and Tana Hutchinson, OCFO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Eric Shupert and </a:t>
            </a:r>
            <a:r>
              <a:rPr lang="en-US" smtClean="0"/>
              <a:t>Marianne Taliaferro</a:t>
            </a:r>
            <a:r>
              <a:rPr lang="en-US" dirty="0" smtClean="0"/>
              <a:t>, HR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Ben Calvert, OCIO, Cyber Security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Marc Clay, Compliance Manager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James </a:t>
            </a:r>
            <a:r>
              <a:rPr lang="en-US" dirty="0" err="1" smtClean="0"/>
              <a:t>Burtnett</a:t>
            </a:r>
            <a:r>
              <a:rPr lang="en-US" dirty="0" smtClean="0"/>
              <a:t>, Requirements Management</a:t>
            </a:r>
          </a:p>
          <a:p>
            <a:r>
              <a:rPr lang="en-US" dirty="0" smtClean="0"/>
              <a:t>Stanford University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Bill Madia, Vice President for SLAC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Steve Porter, Sr. University Counsel for SLAC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Saurabh Anand, Sr. University Counsel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7139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Contributors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Tyler Przybylek, </a:t>
            </a:r>
            <a:r>
              <a:rPr lang="en-US" sz="2000" dirty="0"/>
              <a:t>consultant and member of PPPL Advisory Board, former GC of URA and Fermi </a:t>
            </a:r>
            <a:r>
              <a:rPr lang="en-US" sz="2000" dirty="0" err="1"/>
              <a:t>Reserach</a:t>
            </a:r>
            <a:r>
              <a:rPr lang="en-US" sz="2000" dirty="0"/>
              <a:t> Alliance, Acting COO of NNSA, GC of </a:t>
            </a:r>
            <a:r>
              <a:rPr lang="en-US" sz="2000" dirty="0" smtClean="0"/>
              <a:t>NNSA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James Cavanaugh, </a:t>
            </a:r>
            <a:r>
              <a:rPr lang="en-US" sz="2000" dirty="0"/>
              <a:t>President, The Cavanagh Group, LLC, former Associate Principal Deputy Administrator, Acting Chief Operating Officer, Acting CIO, and Acting  Associate Administrator for Acquisition and Project Management, NNSA, Senior Manager DOE </a:t>
            </a:r>
            <a:r>
              <a:rPr lang="en-US" sz="2000" dirty="0" smtClean="0"/>
              <a:t>MA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Mike Frietze</a:t>
            </a:r>
            <a:r>
              <a:rPr lang="en-US" dirty="0"/>
              <a:t>, </a:t>
            </a:r>
            <a:r>
              <a:rPr lang="en-US" sz="2000" dirty="0"/>
              <a:t>consultant, former Manager of Prime Contract Administration, UT-Battelle, LLC, NNSA Contracting </a:t>
            </a:r>
            <a:r>
              <a:rPr lang="en-US" sz="2000" dirty="0" smtClean="0"/>
              <a:t>Officer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Mark Meagher, </a:t>
            </a:r>
            <a:r>
              <a:rPr lang="en-US" sz="2000" dirty="0" smtClean="0"/>
              <a:t>Partner, </a:t>
            </a:r>
            <a:r>
              <a:rPr lang="en-US" sz="2000" dirty="0" err="1" smtClean="0"/>
              <a:t>Dentons</a:t>
            </a:r>
            <a:r>
              <a:rPr lang="en-US" sz="2000" dirty="0" smtClean="0"/>
              <a:t> US, LLP</a:t>
            </a: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897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RWG Principles/Requirements that were Developed and Mutually Accepted by SU and DOE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6200" y="1447800"/>
            <a:ext cx="44958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981E32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SLAC must remain a Federally Funded Research and Development Center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981E32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SLAC must remain a “Multi-Purpose National Laboratory”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981E32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SLAC must be able to perform the entire SOW that is in its current contract, for DOE or for others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981E32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DOE must be able to make capital investments in SLAC on a “equal footing” with the other labs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981E32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SLAC must retain its Letter of Credit/Advance Funding status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981E32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SLAC, as a federal facility, must retain its Federal pre-emption from local government zoning ordinances and regulations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981E32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New contract agreement to be for a term of 3-5 years, with resumption of performance under current M&amp;O Contract unless both DOE and Stanford agree to continue with new agreement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4503607" y="1447800"/>
            <a:ext cx="4487993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981E32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Stanford retains Price Anderson Indemnity Act protection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981E32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This new contract does not alter the current lease agreement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981E32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DOE retains concurrence on the selection of the Lab Director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981E32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default condition is that SLAC follows Stanford rules, policies and procedures unless they don’t apply.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981E32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new arrangement must improve mission effectiveness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981E32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new arrangement must reduce operating costs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981E32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resulting arrangement will be in the best interests of both parties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981E32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Safety and security risks will not be compromised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981E32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Changes are to be evaluated to asses cost and risk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199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7036772" y="6098151"/>
            <a:ext cx="318932" cy="539750"/>
          </a:xfrm>
        </p:spPr>
        <p:txBody>
          <a:bodyPr/>
          <a:lstStyle/>
          <a:p>
            <a:fld id="{5BD36294-2849-48A8-8531-5354CF3095D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Investigated Moving to a Cooperative Agreement (CA) – </a:t>
            </a:r>
            <a:br>
              <a:rPr lang="en-US" dirty="0"/>
            </a:br>
            <a:r>
              <a:rPr lang="en-US" dirty="0"/>
              <a:t>Financial Assistance Agreement used by NSF for Labs</a:t>
            </a:r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4784053"/>
              </p:ext>
            </p:extLst>
          </p:nvPr>
        </p:nvGraphicFramePr>
        <p:xfrm>
          <a:off x="451822" y="1219200"/>
          <a:ext cx="8229600" cy="458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Consideration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Finding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Would the lab still be considered a </a:t>
                      </a:r>
                    </a:p>
                    <a:p>
                      <a:pPr marL="34290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en-US" sz="1800" dirty="0" smtClean="0"/>
                        <a:t>FFRDC? </a:t>
                      </a:r>
                    </a:p>
                    <a:p>
                      <a:pPr marL="34290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en-US" sz="1800" dirty="0" smtClean="0"/>
                        <a:t>National lab?</a:t>
                      </a:r>
                    </a:p>
                    <a:p>
                      <a:pPr marL="34290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en-US" sz="1800" dirty="0" smtClean="0"/>
                        <a:t>Federal facility pre-emption from local zoning/regulation? </a:t>
                      </a:r>
                    </a:p>
                    <a:p>
                      <a:pPr marL="34290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en-US" sz="1800" dirty="0" smtClean="0"/>
                        <a:t>Letter of credit or advanced funding?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01638" indent="-401638"/>
                      <a:endParaRPr lang="en-US" sz="1800" dirty="0" smtClean="0"/>
                    </a:p>
                    <a:p>
                      <a:pPr marL="401638" indent="-401638"/>
                      <a:r>
                        <a:rPr lang="en-US" sz="1800" dirty="0" smtClean="0"/>
                        <a:t>1 – CA could be used for FFRDC</a:t>
                      </a:r>
                    </a:p>
                    <a:p>
                      <a:pPr marL="401638" indent="-401638"/>
                      <a:r>
                        <a:rPr lang="en-US" sz="1800" dirty="0" smtClean="0"/>
                        <a:t>2 – CA could be used for National Lab</a:t>
                      </a:r>
                    </a:p>
                    <a:p>
                      <a:pPr marL="401638" indent="-401638"/>
                      <a:r>
                        <a:rPr lang="en-US" sz="1800" dirty="0" smtClean="0"/>
                        <a:t>3 – </a:t>
                      </a:r>
                      <a:r>
                        <a:rPr lang="en-US" sz="1800" baseline="0" dirty="0" smtClean="0"/>
                        <a:t> No change under CA </a:t>
                      </a:r>
                    </a:p>
                    <a:p>
                      <a:pPr marL="401638" indent="-401638"/>
                      <a:r>
                        <a:rPr lang="en-US" sz="1800" baseline="0" dirty="0" smtClean="0"/>
                        <a:t>4 – Works well for M&amp;O Contract, other alternatives available under CA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Would DOE still invest in facilities?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CA does not offer</a:t>
                      </a:r>
                      <a:r>
                        <a:rPr lang="en-US" sz="1800" baseline="0" dirty="0" smtClean="0"/>
                        <a:t> flexibility needed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Would we be able to do “work for others”?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Authority is not clear under CA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Indemnification</a:t>
                      </a:r>
                      <a:r>
                        <a:rPr lang="en-US" sz="1800" baseline="0" dirty="0" smtClean="0"/>
                        <a:t> under Price Anderson Amendments Act (low risk for Stanford, but high consequence)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Available only to “Contractors,” not financial assistance recipients - CA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Bevel 5"/>
          <p:cNvSpPr/>
          <p:nvPr/>
        </p:nvSpPr>
        <p:spPr>
          <a:xfrm>
            <a:off x="451822" y="5867400"/>
            <a:ext cx="8229600" cy="881869"/>
          </a:xfrm>
          <a:prstGeom prst="bevel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FFFF"/>
                </a:solidFill>
              </a:rPr>
              <a:t>Stanford and DOE determined M&amp;O contract is best</a:t>
            </a:r>
          </a:p>
        </p:txBody>
      </p:sp>
    </p:spTree>
    <p:extLst>
      <p:ext uri="{BB962C8B-B14F-4D97-AF65-F5344CB8AC3E}">
        <p14:creationId xmlns:p14="http://schemas.microsoft.com/office/powerpoint/2010/main" val="3765890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Have We Done, and How?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20000"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/>
              <a:t>Six DOE Site </a:t>
            </a:r>
            <a:r>
              <a:rPr lang="en-US" dirty="0" smtClean="0"/>
              <a:t>Office/SLAC/Stanford </a:t>
            </a:r>
            <a:r>
              <a:rPr lang="en-US" dirty="0"/>
              <a:t>teams of subject matter experts </a:t>
            </a:r>
            <a:r>
              <a:rPr lang="en-US" dirty="0" smtClean="0"/>
              <a:t>reviewed </a:t>
            </a:r>
            <a:r>
              <a:rPr lang="en-US" dirty="0"/>
              <a:t>every clause and DOE Directive within their jurisdiction, and </a:t>
            </a:r>
            <a:r>
              <a:rPr lang="en-US" dirty="0" smtClean="0"/>
              <a:t>proposed </a:t>
            </a:r>
            <a:r>
              <a:rPr lang="en-US" dirty="0"/>
              <a:t>major </a:t>
            </a:r>
            <a:r>
              <a:rPr lang="en-US" dirty="0" smtClean="0"/>
              <a:t>revisions - </a:t>
            </a:r>
            <a:r>
              <a:rPr lang="en-US" dirty="0"/>
              <a:t>tailoring DOE requirements to reflect risks presented at SLAC</a:t>
            </a:r>
          </a:p>
          <a:p>
            <a:pPr marL="692150" lvl="1"/>
            <a:r>
              <a:rPr lang="en-US" b="1" i="1" dirty="0"/>
              <a:t>Tailoring to SLAC Risks.  </a:t>
            </a:r>
            <a:r>
              <a:rPr lang="en-US" dirty="0" smtClean="0"/>
              <a:t>Some </a:t>
            </a:r>
            <a:r>
              <a:rPr lang="en-US" dirty="0"/>
              <a:t>requirements were just eliminated on the basis that there were either no or insufficient risks to warrant DOE contractual </a:t>
            </a:r>
            <a:r>
              <a:rPr lang="en-US" dirty="0" smtClean="0"/>
              <a:t>requirements</a:t>
            </a:r>
          </a:p>
          <a:p>
            <a:pPr marL="692150" lvl="1"/>
            <a:r>
              <a:rPr lang="en-US" b="1" i="1" dirty="0" smtClean="0"/>
              <a:t>Jointly Developed “Site Compliance Plans.” </a:t>
            </a:r>
            <a:r>
              <a:rPr lang="en-US" dirty="0" smtClean="0"/>
              <a:t> SSO and SLAC Subject Matter Experts craft plans for majority of DOE Orders</a:t>
            </a:r>
            <a:endParaRPr lang="en-US" b="1" i="1" dirty="0"/>
          </a:p>
          <a:p>
            <a:pPr marL="692150" lvl="1"/>
            <a:r>
              <a:rPr lang="en-US" b="1" i="1" dirty="0"/>
              <a:t>Adopting Stanford Practices.  </a:t>
            </a:r>
            <a:r>
              <a:rPr lang="en-US" dirty="0"/>
              <a:t>Where Stanford has policies and procedures that are adequate, replace DOE requirements with Stanford policies (i.e., human resources, benefits, benefits accounting and reporting</a:t>
            </a:r>
            <a:r>
              <a:rPr lang="en-US" dirty="0" smtClean="0"/>
              <a:t>, </a:t>
            </a:r>
            <a:r>
              <a:rPr lang="en-US" dirty="0"/>
              <a:t>cyber security)</a:t>
            </a:r>
          </a:p>
          <a:p>
            <a:pPr marL="692150" lvl="1"/>
            <a:r>
              <a:rPr lang="en-US" b="1" i="1" dirty="0"/>
              <a:t>Empowering DOE Site Office. </a:t>
            </a:r>
            <a:r>
              <a:rPr lang="en-US" dirty="0"/>
              <a:t>Placed DOE decision-making to the lowest reasonable level of the agency – generally to the local DOE Site Office manager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95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RWG Contract Has A New Format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Sections H, I and Appendices of the </a:t>
            </a:r>
            <a:r>
              <a:rPr lang="en-US" dirty="0"/>
              <a:t>existing M&amp;O Contract </a:t>
            </a:r>
            <a:r>
              <a:rPr lang="en-US" dirty="0" smtClean="0"/>
              <a:t>have </a:t>
            </a:r>
            <a:r>
              <a:rPr lang="en-US" dirty="0"/>
              <a:t>been binned into one of six general categories that track the SLAC PEMP </a:t>
            </a:r>
            <a:r>
              <a:rPr lang="en-US" dirty="0" smtClean="0"/>
              <a:t>(Science </a:t>
            </a:r>
            <a:r>
              <a:rPr lang="en-US" dirty="0"/>
              <a:t>system for evaluating and grading our performance)</a:t>
            </a:r>
          </a:p>
          <a:p>
            <a:pPr lvl="1" indent="0">
              <a:buNone/>
              <a:tabLst>
                <a:tab pos="1149350" algn="l"/>
              </a:tabLst>
            </a:pPr>
            <a:r>
              <a:rPr lang="en-US" dirty="0"/>
              <a:t>H.0	</a:t>
            </a:r>
            <a:r>
              <a:rPr lang="en-US" dirty="0" smtClean="0"/>
              <a:t>Introduction </a:t>
            </a:r>
            <a:r>
              <a:rPr lang="en-US" dirty="0"/>
              <a:t>&amp; General </a:t>
            </a:r>
            <a:r>
              <a:rPr lang="en-US" dirty="0" smtClean="0"/>
              <a:t>Provisions (</a:t>
            </a:r>
            <a:r>
              <a:rPr lang="en-US" dirty="0" smtClean="0">
                <a:solidFill>
                  <a:schemeClr val="accent1"/>
                </a:solidFill>
              </a:rPr>
              <a:t>New</a:t>
            </a:r>
            <a:r>
              <a:rPr lang="en-US" dirty="0" smtClean="0"/>
              <a:t> provision on 	goals, intention, partnering, and contract maintenance)</a:t>
            </a:r>
            <a:endParaRPr lang="en-US" dirty="0"/>
          </a:p>
          <a:p>
            <a:pPr lvl="1" indent="0">
              <a:buNone/>
              <a:tabLst>
                <a:tab pos="1149350" algn="l"/>
              </a:tabLst>
            </a:pPr>
            <a:r>
              <a:rPr lang="en-US" dirty="0"/>
              <a:t>H.1	</a:t>
            </a:r>
            <a:r>
              <a:rPr lang="en-US" dirty="0" smtClean="0"/>
              <a:t>Mission </a:t>
            </a:r>
            <a:r>
              <a:rPr lang="en-US" dirty="0"/>
              <a:t>Accomplishment (PEMP Sections 1 – 3)</a:t>
            </a:r>
          </a:p>
          <a:p>
            <a:pPr lvl="1" indent="0">
              <a:buNone/>
              <a:tabLst>
                <a:tab pos="1149350" algn="l"/>
              </a:tabLst>
            </a:pPr>
            <a:r>
              <a:rPr lang="en-US" dirty="0"/>
              <a:t>H.4	</a:t>
            </a:r>
            <a:r>
              <a:rPr lang="en-US" dirty="0" smtClean="0"/>
              <a:t>Management</a:t>
            </a:r>
            <a:r>
              <a:rPr lang="en-US" dirty="0"/>
              <a:t>, Leadership &amp; Stewardship (PEMP 4)</a:t>
            </a:r>
          </a:p>
          <a:p>
            <a:pPr lvl="1" indent="0">
              <a:buNone/>
              <a:tabLst>
                <a:tab pos="1149350" algn="l"/>
              </a:tabLst>
            </a:pPr>
            <a:r>
              <a:rPr lang="en-US" dirty="0"/>
              <a:t>H.5	</a:t>
            </a:r>
            <a:r>
              <a:rPr lang="en-US" dirty="0" smtClean="0"/>
              <a:t>ES&amp;H </a:t>
            </a:r>
            <a:r>
              <a:rPr lang="en-US" dirty="0"/>
              <a:t>and Environmental Protection (PEMP 5)</a:t>
            </a:r>
          </a:p>
          <a:p>
            <a:pPr lvl="1" indent="0">
              <a:buNone/>
              <a:tabLst>
                <a:tab pos="1149350" algn="l"/>
              </a:tabLst>
            </a:pPr>
            <a:r>
              <a:rPr lang="en-US" dirty="0"/>
              <a:t>H.6	</a:t>
            </a:r>
            <a:r>
              <a:rPr lang="en-US" dirty="0" smtClean="0"/>
              <a:t>Business </a:t>
            </a:r>
            <a:r>
              <a:rPr lang="en-US" dirty="0"/>
              <a:t>Systems (PEMP 6)</a:t>
            </a:r>
          </a:p>
          <a:p>
            <a:pPr lvl="1" indent="0">
              <a:buNone/>
              <a:tabLst>
                <a:tab pos="1149350" algn="l"/>
              </a:tabLst>
            </a:pPr>
            <a:r>
              <a:rPr lang="en-US" dirty="0"/>
              <a:t>H.7	</a:t>
            </a:r>
            <a:r>
              <a:rPr lang="en-US" dirty="0" smtClean="0"/>
              <a:t>Project </a:t>
            </a:r>
            <a:r>
              <a:rPr lang="en-US" dirty="0"/>
              <a:t>Management and Infrastructure (PEMP 7)</a:t>
            </a:r>
          </a:p>
          <a:p>
            <a:pPr lvl="1" indent="0">
              <a:buNone/>
              <a:tabLst>
                <a:tab pos="1149350" algn="l"/>
              </a:tabLst>
            </a:pPr>
            <a:r>
              <a:rPr lang="en-US" dirty="0"/>
              <a:t>H.8	</a:t>
            </a:r>
            <a:r>
              <a:rPr lang="en-US" dirty="0" smtClean="0"/>
              <a:t>Security</a:t>
            </a:r>
            <a:r>
              <a:rPr lang="en-US" dirty="0"/>
              <a:t>, Cyber, Emergency Preparedness (PEMP 8)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51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992364">
            <a:off x="6228929" y="1446268"/>
            <a:ext cx="2283155" cy="2952355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- Current and RWG </a:t>
            </a:r>
            <a:r>
              <a:rPr lang="en-US" dirty="0"/>
              <a:t>Contract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57200" y="1243584"/>
            <a:ext cx="8108950" cy="5614416"/>
          </a:xfrm>
        </p:spPr>
        <p:txBody>
          <a:bodyPr>
            <a:noAutofit/>
          </a:bodyPr>
          <a:lstStyle/>
          <a:p>
            <a:pPr marL="234950"/>
            <a:r>
              <a:rPr lang="en-US" sz="1500" dirty="0" smtClean="0">
                <a:solidFill>
                  <a:srgbClr val="981E32"/>
                </a:solidFill>
              </a:rPr>
              <a:t>Current (Feb. 1, 2016) </a:t>
            </a:r>
            <a:r>
              <a:rPr lang="en-US" sz="1500" dirty="0">
                <a:solidFill>
                  <a:srgbClr val="981E32"/>
                </a:solidFill>
              </a:rPr>
              <a:t>M&amp;O Contract</a:t>
            </a:r>
          </a:p>
          <a:p>
            <a:pPr marL="577850" indent="-342900">
              <a:buFont typeface="Wingdings" panose="05000000000000000000" pitchFamily="2" charset="2"/>
              <a:buChar char="Ø"/>
            </a:pPr>
            <a:r>
              <a:rPr lang="en-US" sz="1500" dirty="0" smtClean="0"/>
              <a:t>84 Federal Acquisition Regulation </a:t>
            </a:r>
            <a:r>
              <a:rPr lang="en-US" sz="1500" dirty="0"/>
              <a:t>(</a:t>
            </a:r>
            <a:r>
              <a:rPr lang="en-US" sz="1500" dirty="0" smtClean="0"/>
              <a:t>FAR) </a:t>
            </a:r>
            <a:r>
              <a:rPr lang="en-US" sz="1500" dirty="0"/>
              <a:t>and </a:t>
            </a:r>
            <a:r>
              <a:rPr lang="en-US" sz="1500" dirty="0" smtClean="0"/>
              <a:t>61 DOE (DEAR) </a:t>
            </a:r>
            <a:r>
              <a:rPr lang="en-US" sz="1500" dirty="0"/>
              <a:t>Clauses</a:t>
            </a:r>
          </a:p>
          <a:p>
            <a:pPr marL="577850" indent="-342900">
              <a:buFont typeface="Wingdings" panose="05000000000000000000" pitchFamily="2" charset="2"/>
              <a:buChar char="Ø"/>
            </a:pPr>
            <a:r>
              <a:rPr lang="en-US" sz="1500" dirty="0" smtClean="0"/>
              <a:t>39 “Special provisions” (H Clauses)</a:t>
            </a:r>
            <a:endParaRPr lang="en-US" sz="1500" dirty="0"/>
          </a:p>
          <a:p>
            <a:pPr marL="577850" indent="-342900">
              <a:buFont typeface="Wingdings" panose="05000000000000000000" pitchFamily="2" charset="2"/>
              <a:buChar char="Ø"/>
            </a:pPr>
            <a:r>
              <a:rPr lang="en-US" sz="1500" dirty="0" smtClean="0"/>
              <a:t>41 </a:t>
            </a:r>
            <a:r>
              <a:rPr lang="en-US" sz="1500" dirty="0"/>
              <a:t>DOE Directives </a:t>
            </a:r>
            <a:r>
              <a:rPr lang="en-US" sz="1500" dirty="0" smtClean="0"/>
              <a:t>(including </a:t>
            </a:r>
            <a:r>
              <a:rPr lang="en-US" sz="1500" dirty="0"/>
              <a:t>manuals – hundreds of </a:t>
            </a:r>
            <a:r>
              <a:rPr lang="en-US" sz="1500" dirty="0" smtClean="0"/>
              <a:t>pages)</a:t>
            </a:r>
            <a:endParaRPr lang="en-US" sz="1500" dirty="0"/>
          </a:p>
          <a:p>
            <a:pPr marL="234950"/>
            <a:endParaRPr lang="en-US" sz="1500" dirty="0" smtClean="0">
              <a:solidFill>
                <a:srgbClr val="981E32"/>
              </a:solidFill>
            </a:endParaRPr>
          </a:p>
          <a:p>
            <a:pPr marL="234950"/>
            <a:r>
              <a:rPr lang="en-US" sz="1500" dirty="0" smtClean="0">
                <a:solidFill>
                  <a:srgbClr val="981E32"/>
                </a:solidFill>
              </a:rPr>
              <a:t>Proposed RWG M&amp;O Contract</a:t>
            </a:r>
          </a:p>
          <a:p>
            <a:pPr marL="577850" indent="-342900">
              <a:buFont typeface="Wingdings" panose="05000000000000000000" pitchFamily="2" charset="2"/>
              <a:buChar char="Ø"/>
            </a:pPr>
            <a:r>
              <a:rPr lang="en-US" sz="1500" dirty="0" smtClean="0"/>
              <a:t>80 FAR and 52 DEAR Clauses – eliminated 13</a:t>
            </a:r>
          </a:p>
          <a:p>
            <a:pPr marL="577850" indent="-342900">
              <a:buFont typeface="Wingdings" panose="05000000000000000000" pitchFamily="2" charset="2"/>
              <a:buChar char="Ø"/>
            </a:pPr>
            <a:r>
              <a:rPr lang="en-US" sz="1500" dirty="0" smtClean="0"/>
              <a:t>H Clauses – some eliminated, many wrapped into new H Clauses</a:t>
            </a:r>
          </a:p>
          <a:p>
            <a:pPr marL="577850" indent="-342900">
              <a:buFont typeface="Wingdings" panose="05000000000000000000" pitchFamily="2" charset="2"/>
              <a:buChar char="Ø"/>
            </a:pPr>
            <a:r>
              <a:rPr lang="en-US" sz="1500" dirty="0" smtClean="0"/>
              <a:t>30 DOE Directives – eliminated 11</a:t>
            </a:r>
          </a:p>
          <a:p>
            <a:pPr marL="577850" indent="-342900">
              <a:buFont typeface="Wingdings" panose="05000000000000000000" pitchFamily="2" charset="2"/>
              <a:buChar char="Ø"/>
            </a:pPr>
            <a:r>
              <a:rPr lang="en-US" sz="1500" dirty="0" smtClean="0"/>
              <a:t>Site Compliance Plans for most Directives</a:t>
            </a:r>
          </a:p>
          <a:p>
            <a:pPr marL="234950"/>
            <a:endParaRPr lang="en-US" sz="1500" dirty="0" smtClean="0">
              <a:solidFill>
                <a:srgbClr val="981E32"/>
              </a:solidFill>
            </a:endParaRPr>
          </a:p>
          <a:p>
            <a:pPr marL="234950"/>
            <a:r>
              <a:rPr lang="en-US" sz="1500" dirty="0" smtClean="0">
                <a:solidFill>
                  <a:srgbClr val="981E32"/>
                </a:solidFill>
              </a:rPr>
              <a:t>Contract Maintenance</a:t>
            </a:r>
          </a:p>
          <a:p>
            <a:pPr marL="576263" lvl="1" indent="-342900">
              <a:buFont typeface="Wingdings" panose="05000000000000000000" pitchFamily="2" charset="2"/>
              <a:buChar char="Ø"/>
            </a:pPr>
            <a:r>
              <a:rPr lang="en-US" sz="1500" dirty="0" smtClean="0"/>
              <a:t>Current - Almost </a:t>
            </a:r>
            <a:r>
              <a:rPr lang="en-US" sz="1500" dirty="0"/>
              <a:t>50 new or revised provisions to review and comment on each year (FAR/DEAR Clauses, </a:t>
            </a:r>
            <a:r>
              <a:rPr lang="en-US" sz="1500" dirty="0" smtClean="0"/>
              <a:t>Acquisition </a:t>
            </a:r>
            <a:r>
              <a:rPr lang="en-US" sz="1500" dirty="0"/>
              <a:t>Letters or Directives) over the past five years in either Fed Register or Rev </a:t>
            </a:r>
            <a:r>
              <a:rPr lang="en-US" sz="1500" dirty="0" smtClean="0"/>
              <a:t>Com; many end up in our Contract</a:t>
            </a:r>
            <a:endParaRPr lang="en-US" sz="1500" dirty="0"/>
          </a:p>
          <a:p>
            <a:pPr marL="577850" indent="-342900">
              <a:buFont typeface="Wingdings" panose="05000000000000000000" pitchFamily="2" charset="2"/>
              <a:buChar char="Ø"/>
            </a:pPr>
            <a:r>
              <a:rPr lang="en-US" sz="1500" dirty="0" smtClean="0"/>
              <a:t>Defined and Deliberate process for adoption of new or revised Clauses or Directives</a:t>
            </a:r>
            <a:br>
              <a:rPr lang="en-US" sz="1500" dirty="0" smtClean="0"/>
            </a:br>
            <a:endParaRPr lang="en-US" sz="1500" dirty="0"/>
          </a:p>
          <a:p>
            <a:pPr marL="0" lvl="1" indent="0" algn="ctr">
              <a:spcAft>
                <a:spcPts val="300"/>
              </a:spcAft>
              <a:buSzTx/>
              <a:buNone/>
            </a:pP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158765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Risks to Stanford (and DOE) with New Contract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There is substantial risk that the proposed RWG contract, or much of it, will be rejected by the various departments within DOE</a:t>
            </a:r>
          </a:p>
          <a:p>
            <a:pPr marL="800100" lvl="1" indent="-342900"/>
            <a:r>
              <a:rPr lang="en-US" dirty="0" smtClean="0"/>
              <a:t>If we get into the “line by line” debate with any of the owners of various clauses and orders, that could be a long and protracted battle </a:t>
            </a:r>
          </a:p>
          <a:p>
            <a:pPr marL="800100" lvl="1" indent="-342900"/>
            <a:r>
              <a:rPr lang="en-US" dirty="0" smtClean="0"/>
              <a:t>Critical to focus on the notion that this model is for fundamental research labs, not all DOE labs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This model contract shifts a great deal of authority from DOE HQ to the local DOE Site Manager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24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Risks – Continued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Substantial risk of “unintended consequences.”  Proposed model contract has no intention of shifting costs currently unallowable to allowable, or vice versa.  Future audit by the IG could conclude otherwise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New standards adopted by Site Compliance Plans (national or Stanford policy) may turn out to be more difficult than anticipated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The model contract is in a very different format as well as different approach.  This could be more difficult for CO’s  and others to accept than anticipated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Preserving the integrity and spirit of the model over the years could be difficult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122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and Next Steps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4294967295"/>
          </p:nvPr>
        </p:nvSpPr>
        <p:spPr>
          <a:xfrm>
            <a:off x="416653" y="1371599"/>
            <a:ext cx="8468429" cy="494665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000" dirty="0" smtClean="0"/>
              <a:t>Completed drafting Model Contract			February</a:t>
            </a:r>
          </a:p>
          <a:p>
            <a:r>
              <a:rPr lang="en-US" sz="2000" dirty="0" smtClean="0"/>
              <a:t>Red-Team Review					March</a:t>
            </a:r>
          </a:p>
          <a:p>
            <a:r>
              <a:rPr lang="en-US" sz="2000" dirty="0" smtClean="0"/>
              <a:t>Obtained feedback from the Office of Science 		March</a:t>
            </a:r>
          </a:p>
          <a:p>
            <a:r>
              <a:rPr lang="en-US" sz="2000" dirty="0" smtClean="0"/>
              <a:t>Incorporated feedback into the draft model contract	April</a:t>
            </a:r>
          </a:p>
          <a:p>
            <a:r>
              <a:rPr lang="en-US" sz="2000" dirty="0" smtClean="0"/>
              <a:t>Submitted Draft Contract and attachments to SC		April 14</a:t>
            </a:r>
          </a:p>
          <a:p>
            <a:r>
              <a:rPr lang="en-US" sz="2000" dirty="0" smtClean="0"/>
              <a:t>When SC is ready, we will take the contract to DOE	May</a:t>
            </a:r>
          </a:p>
          <a:p>
            <a:pPr lvl="1"/>
            <a:r>
              <a:rPr lang="en-US" sz="2000" dirty="0" smtClean="0"/>
              <a:t>We will bring our SME teams into the discussion</a:t>
            </a:r>
          </a:p>
          <a:p>
            <a:pPr lvl="1"/>
            <a:r>
              <a:rPr lang="en-US" sz="2000" dirty="0" smtClean="0"/>
              <a:t>We will resolve/disposition all differences with HQ	May - August</a:t>
            </a:r>
          </a:p>
          <a:p>
            <a:r>
              <a:rPr lang="en-US" sz="2000" dirty="0" smtClean="0"/>
              <a:t>Execute the contract at SLAC				September</a:t>
            </a:r>
          </a:p>
          <a:p>
            <a:r>
              <a:rPr lang="en-US" sz="2000" dirty="0" smtClean="0"/>
              <a:t>Implementation (Soft start with Transition)		October 1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4756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ESENTER_VERSION" val="6"/>
  <p:tag name="ARTICULATE_PROJECT_CHECK" val="0"/>
  <p:tag name="ARTICULATE_PROJECT_OPEN" val="0"/>
</p:tagLst>
</file>

<file path=ppt/theme/theme1.xml><?xml version="1.0" encoding="utf-8"?>
<a:theme xmlns:a="http://schemas.openxmlformats.org/drawingml/2006/main" name="Blank">
  <a:themeElements>
    <a:clrScheme name="SLAC_RevisedPalette_2012">
      <a:dk1>
        <a:srgbClr val="000000"/>
      </a:dk1>
      <a:lt1>
        <a:sysClr val="window" lastClr="FFFFFF"/>
      </a:lt1>
      <a:dk2>
        <a:srgbClr val="E17000"/>
      </a:dk2>
      <a:lt2>
        <a:srgbClr val="A4001D"/>
      </a:lt2>
      <a:accent1>
        <a:srgbClr val="A4001D"/>
      </a:accent1>
      <a:accent2>
        <a:srgbClr val="E17000"/>
      </a:accent2>
      <a:accent3>
        <a:srgbClr val="4D4F53"/>
      </a:accent3>
      <a:accent4>
        <a:srgbClr val="545455"/>
      </a:accent4>
      <a:accent5>
        <a:srgbClr val="0099CC"/>
      </a:accent5>
      <a:accent6>
        <a:srgbClr val="69BE28"/>
      </a:accent6>
      <a:hlink>
        <a:srgbClr val="A4001D"/>
      </a:hlink>
      <a:folHlink>
        <a:srgbClr val="A4001D"/>
      </a:folHlink>
    </a:clrScheme>
    <a:fontScheme name="TH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SLAC_PPT_052412</Template>
  <TotalTime>0</TotalTime>
  <Words>1823</Words>
  <Application>Microsoft Office PowerPoint</Application>
  <PresentationFormat>On-screen Show (4:3)</PresentationFormat>
  <Paragraphs>225</Paragraphs>
  <Slides>19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Wingdings</vt:lpstr>
      <vt:lpstr>Blank</vt:lpstr>
      <vt:lpstr>Proposed Stanford/DOE “Revolutionary” Contract for the Management and Operation of SLAC</vt:lpstr>
      <vt:lpstr>RWG Principles/Requirements that were Developed and Mutually Accepted by SU and DOE</vt:lpstr>
      <vt:lpstr>Investigated Moving to a Cooperative Agreement (CA) –  Financial Assistance Agreement used by NSF for Labs</vt:lpstr>
      <vt:lpstr>What Have We Done, and How?</vt:lpstr>
      <vt:lpstr>The RWG Contract Has A New Format</vt:lpstr>
      <vt:lpstr>Comparison - Current and RWG Contract</vt:lpstr>
      <vt:lpstr>Risks to Stanford (and DOE) with New Contract</vt:lpstr>
      <vt:lpstr>Risks – Continued </vt:lpstr>
      <vt:lpstr>Status and Next Steps</vt:lpstr>
      <vt:lpstr>Review and Approval Process at HQ </vt:lpstr>
      <vt:lpstr>DEAR Clauses Deleted from Proposed Contract</vt:lpstr>
      <vt:lpstr>DOE Directives Deleted from Proposed Contract</vt:lpstr>
      <vt:lpstr>Summary &amp; Key Benefits</vt:lpstr>
      <vt:lpstr>How Well Will It Travel?</vt:lpstr>
      <vt:lpstr>What Will Travel Well?</vt:lpstr>
      <vt:lpstr>What Might Travel Well?</vt:lpstr>
      <vt:lpstr>What Won’t Travel?</vt:lpstr>
      <vt:lpstr>DOE/SLAC/Stanford RWG Team</vt:lpstr>
      <vt:lpstr>External Contributors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2012-06-11T23:48:53Z</dcterms:created>
  <dcterms:modified xsi:type="dcterms:W3CDTF">2016-07-15T20:05:49Z</dcterms:modified>
</cp:coreProperties>
</file>