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3" r:id="rId3"/>
    <p:sldId id="274" r:id="rId4"/>
    <p:sldId id="277" r:id="rId5"/>
    <p:sldId id="276" r:id="rId6"/>
    <p:sldId id="270" r:id="rId7"/>
    <p:sldId id="283" r:id="rId8"/>
    <p:sldId id="284" r:id="rId9"/>
    <p:sldId id="282" r:id="rId10"/>
    <p:sldId id="288" r:id="rId11"/>
    <p:sldId id="286" r:id="rId12"/>
    <p:sldId id="287" r:id="rId13"/>
    <p:sldId id="292" r:id="rId14"/>
    <p:sldId id="294" r:id="rId15"/>
    <p:sldId id="295" r:id="rId16"/>
    <p:sldId id="296" r:id="rId17"/>
    <p:sldId id="297" r:id="rId18"/>
    <p:sldId id="291" r:id="rId19"/>
    <p:sldId id="293" r:id="rId20"/>
  </p:sldIdLst>
  <p:sldSz cx="9144000" cy="6858000" type="screen4x3"/>
  <p:notesSz cx="6950075" cy="923607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">
          <p15:clr>
            <a:srgbClr val="A4A3A4"/>
          </p15:clr>
        </p15:guide>
        <p15:guide id="2" orient="horz" pos="1294">
          <p15:clr>
            <a:srgbClr val="A4A3A4"/>
          </p15:clr>
        </p15:guide>
        <p15:guide id="3" orient="horz" pos="3745">
          <p15:clr>
            <a:srgbClr val="A4A3A4"/>
          </p15:clr>
        </p15:guide>
        <p15:guide id="4" orient="horz" pos="3980">
          <p15:clr>
            <a:srgbClr val="A4A3A4"/>
          </p15:clr>
        </p15:guide>
        <p15:guide id="5" orient="horz" pos="1052">
          <p15:clr>
            <a:srgbClr val="A4A3A4"/>
          </p15:clr>
        </p15:guide>
        <p15:guide id="6" orient="horz" pos="1741">
          <p15:clr>
            <a:srgbClr val="A4A3A4"/>
          </p15:clr>
        </p15:guide>
        <p15:guide id="7" orient="horz" pos="4183">
          <p15:clr>
            <a:srgbClr val="A4A3A4"/>
          </p15:clr>
        </p15:guide>
        <p15:guide id="8" orient="horz" pos="566">
          <p15:clr>
            <a:srgbClr val="A4A3A4"/>
          </p15:clr>
        </p15:guide>
        <p15:guide id="9" orient="horz" pos="2808">
          <p15:clr>
            <a:srgbClr val="A4A3A4"/>
          </p15:clr>
        </p15:guide>
        <p15:guide id="10" pos="2880">
          <p15:clr>
            <a:srgbClr val="A4A3A4"/>
          </p15:clr>
        </p15:guide>
        <p15:guide id="11" pos="363">
          <p15:clr>
            <a:srgbClr val="A4A3A4"/>
          </p15:clr>
        </p15:guide>
        <p15:guide id="12" pos="5396">
          <p15:clr>
            <a:srgbClr val="A4A3A4"/>
          </p15:clr>
        </p15:guide>
        <p15:guide id="13" pos="282">
          <p15:clr>
            <a:srgbClr val="A4A3A4"/>
          </p15:clr>
        </p15:guide>
        <p15:guide id="14" pos="3784">
          <p15:clr>
            <a:srgbClr val="A4A3A4"/>
          </p15:clr>
        </p15:guide>
        <p15:guide id="15" pos="3736">
          <p15:clr>
            <a:srgbClr val="A4A3A4"/>
          </p15:clr>
        </p15:guide>
        <p15:guide id="16" pos="2179">
          <p15:clr>
            <a:srgbClr val="A4A3A4"/>
          </p15:clr>
        </p15:guide>
        <p15:guide id="17" pos="5464">
          <p15:clr>
            <a:srgbClr val="A4A3A4"/>
          </p15:clr>
        </p15:guide>
        <p15:guide id="18" pos="38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2"/>
    <a:srgbClr val="D2C295"/>
    <a:srgbClr val="FFFFFF"/>
    <a:srgbClr val="C75B12"/>
    <a:srgbClr val="E17000"/>
    <a:srgbClr val="5B8F22"/>
    <a:srgbClr val="A79E70"/>
    <a:srgbClr val="4D4F53"/>
    <a:srgbClr val="0099CC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 snapToObjects="1" showGuides="1">
      <p:cViewPr varScale="1">
        <p:scale>
          <a:sx n="109" d="100"/>
          <a:sy n="109" d="100"/>
        </p:scale>
        <p:origin x="1680" y="78"/>
      </p:cViewPr>
      <p:guideLst>
        <p:guide orient="horz" pos="326"/>
        <p:guide orient="horz" pos="1294"/>
        <p:guide orient="horz" pos="3745"/>
        <p:guide orient="horz" pos="3980"/>
        <p:guide orient="horz" pos="1052"/>
        <p:guide orient="horz" pos="1741"/>
        <p:guide orient="horz" pos="4183"/>
        <p:guide orient="horz" pos="566"/>
        <p:guide orient="horz" pos="2808"/>
        <p:guide pos="2880"/>
        <p:guide pos="363"/>
        <p:guide pos="5396"/>
        <p:guide pos="282"/>
        <p:guide pos="3784"/>
        <p:guide pos="3736"/>
        <p:guide pos="2179"/>
        <p:guide pos="5464"/>
        <p:guide pos="38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138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FEBF33E-D9A7-42CC-B598-9AD8356CBB5A}" type="datetimeFigureOut">
              <a:rPr lang="en-US" smtClean="0"/>
              <a:pPr/>
              <a:t>7/15/2016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CEAAB5D-0CC4-45A8-B4B6-0B8B738A4E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61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7/15/2016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addition, conditional payment of fee clause substantially rewritten.  CRD clause substantially rewritten.  New H.0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had</a:t>
            </a:r>
            <a:r>
              <a:rPr lang="en-US" baseline="0" dirty="0" smtClean="0"/>
              <a:t> to give up two from our initial list: Counterintelligence (475.1), Personal Property (580.1).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418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03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9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26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76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41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ine Dot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" y="0"/>
            <a:ext cx="9158400" cy="6868800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200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1800"/>
            </a:lvl4pPr>
            <a:lvl5pPr>
              <a:buClr>
                <a:srgbClr val="981E32"/>
              </a:buCl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5" r:id="rId3"/>
    <p:sldLayoutId id="2147483674" r:id="rId4"/>
    <p:sldLayoutId id="2147483671" r:id="rId5"/>
    <p:sldLayoutId id="2147483672" r:id="rId6"/>
    <p:sldLayoutId id="214748367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52000" indent="-180000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57213" y="228600"/>
            <a:ext cx="8008937" cy="2246313"/>
          </a:xfrm>
        </p:spPr>
        <p:txBody>
          <a:bodyPr/>
          <a:lstStyle/>
          <a:p>
            <a:r>
              <a:rPr lang="en-US" sz="3600" dirty="0"/>
              <a:t>Proposed Stanford/DOE “Revolutionary” Contract for the Management and Operation of SLAC</a:t>
            </a:r>
            <a:endParaRPr lang="en-CA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7213" y="3163888"/>
            <a:ext cx="7989887" cy="2669984"/>
          </a:xfrm>
        </p:spPr>
        <p:txBody>
          <a:bodyPr/>
          <a:lstStyle/>
          <a:p>
            <a:r>
              <a:rPr lang="en-US" dirty="0" smtClean="0"/>
              <a:t>Steven L. Porter, Sr. University Counsel for SLAC</a:t>
            </a:r>
          </a:p>
          <a:p>
            <a:r>
              <a:rPr lang="en-US" dirty="0" smtClean="0"/>
              <a:t>Saurabh Anand, Sr. University Counsel</a:t>
            </a:r>
          </a:p>
          <a:p>
            <a:r>
              <a:rPr lang="en-US" dirty="0" smtClean="0"/>
              <a:t>Tyler Przybylek</a:t>
            </a:r>
            <a:r>
              <a:rPr lang="en-US" dirty="0"/>
              <a:t>, consultant and member of PPPL Advisory Board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July 21-22, 2016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57213" y="2590801"/>
            <a:ext cx="8008937" cy="457199"/>
          </a:xfrm>
        </p:spPr>
        <p:txBody>
          <a:bodyPr/>
          <a:lstStyle/>
          <a:p>
            <a:r>
              <a:rPr lang="en-US" sz="2800" dirty="0" smtClean="0"/>
              <a:t>DOECAA 2016 Meeting</a:t>
            </a:r>
            <a:endParaRPr lang="en-US" sz="2800" dirty="0"/>
          </a:p>
          <a:p>
            <a:endParaRPr lang="en-C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724102" y="66585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and Approval Process at HQ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A.    Formal </a:t>
            </a:r>
            <a:r>
              <a:rPr lang="en-US" dirty="0"/>
              <a:t>DOE concurrence process utilizing the </a:t>
            </a:r>
            <a:r>
              <a:rPr lang="en-US" dirty="0" err="1"/>
              <a:t>eDocs</a:t>
            </a:r>
            <a:r>
              <a:rPr lang="en-US" dirty="0"/>
              <a:t> </a:t>
            </a:r>
            <a:r>
              <a:rPr lang="en-US" dirty="0" smtClean="0"/>
              <a:t>system  </a:t>
            </a:r>
          </a:p>
          <a:p>
            <a:pPr marL="800100" lvl="1" indent="-342900"/>
            <a:r>
              <a:rPr lang="en-US" dirty="0" smtClean="0"/>
              <a:t>The </a:t>
            </a:r>
            <a:r>
              <a:rPr lang="en-US" dirty="0"/>
              <a:t>package would be submitted </a:t>
            </a:r>
            <a:r>
              <a:rPr lang="en-US" dirty="0" smtClean="0"/>
              <a:t>through Science (McBrearty</a:t>
            </a:r>
            <a:r>
              <a:rPr lang="en-US" dirty="0"/>
              <a:t>, </a:t>
            </a:r>
            <a:r>
              <a:rPr lang="en-US" dirty="0" smtClean="0"/>
              <a:t>Murray) into </a:t>
            </a:r>
            <a:r>
              <a:rPr lang="en-US" dirty="0" err="1" smtClean="0"/>
              <a:t>eDocs</a:t>
            </a:r>
            <a:r>
              <a:rPr lang="en-US" dirty="0" smtClean="0"/>
              <a:t>; various offices within DOE may </a:t>
            </a:r>
            <a:r>
              <a:rPr lang="en-US" dirty="0"/>
              <a:t>comment and either concur or </a:t>
            </a:r>
            <a:r>
              <a:rPr lang="en-US" dirty="0" smtClean="0"/>
              <a:t>non-concur.  Stanford, SLAC and SSO have, at most 2 weeks to get the final draft completed </a:t>
            </a:r>
          </a:p>
          <a:p>
            <a:pPr marL="457200" lvl="2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B.    Key Milestones:</a:t>
            </a:r>
          </a:p>
          <a:p>
            <a:r>
              <a:rPr lang="en-US" dirty="0" smtClean="0"/>
              <a:t>1)      </a:t>
            </a:r>
            <a:r>
              <a:rPr lang="en-US" dirty="0"/>
              <a:t>July 1 – Submit the RWG model contract package to Joe and Cherrie, and enter the package into </a:t>
            </a:r>
            <a:r>
              <a:rPr lang="en-US" dirty="0" err="1"/>
              <a:t>eDocs</a:t>
            </a:r>
            <a:r>
              <a:rPr lang="en-US" dirty="0"/>
              <a:t> for comment/concurrence.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2)      July 15 – DOE Departments submit final comments and concur or non-concur.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3)      August 1 – Final RWG package is submitted to the Secretary for approval.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4)      Sept 1 – Secretary approves the RWG Package.</a:t>
            </a:r>
          </a:p>
          <a:p>
            <a:r>
              <a:rPr lang="en-US" dirty="0"/>
              <a:t> </a:t>
            </a:r>
          </a:p>
          <a:p>
            <a:pPr marL="457200" indent="-457200">
              <a:buAutoNum type="arabicParenR" startAt="5"/>
            </a:pPr>
            <a:r>
              <a:rPr lang="en-US" dirty="0" smtClean="0"/>
              <a:t>September </a:t>
            </a:r>
            <a:r>
              <a:rPr lang="en-US" dirty="0"/>
              <a:t>30 – The SLAC Contract is modified to the RWG model contract</a:t>
            </a:r>
            <a:r>
              <a:rPr lang="en-US" dirty="0" smtClean="0"/>
              <a:t>.</a:t>
            </a:r>
          </a:p>
          <a:p>
            <a:pPr marL="457200" indent="-457200">
              <a:buAutoNum type="arabicParenR" startAt="5"/>
            </a:pPr>
            <a:endParaRPr lang="en-US" dirty="0"/>
          </a:p>
          <a:p>
            <a:r>
              <a:rPr lang="en-US" dirty="0" smtClean="0"/>
              <a:t>EACH RWG TEAM WILL DEVELOP A “TRANSITION PLAN” BY SEPTEMBER 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DEAR Clauses Deleted from Proposed Contract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16653" y="1371599"/>
            <a:ext cx="8468429" cy="494665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1400" dirty="0" smtClean="0"/>
              <a:t>1. DEAR 952.204-71 Sensitive Foreign Nations Controls (Mar 2011)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Low risks at SLAC, but SLAC will comply with requirements pertaining to sponsors of terrorism</a:t>
            </a:r>
          </a:p>
          <a:p>
            <a:r>
              <a:rPr lang="en-US" sz="1400" dirty="0" smtClean="0"/>
              <a:t>2. DEAR 952.204-77 Computer Security (Aug 2006)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Stanford policies cover expectation of privacy issues on devices provided for work</a:t>
            </a:r>
          </a:p>
          <a:p>
            <a:r>
              <a:rPr lang="en-US" sz="1400" dirty="0" smtClean="0"/>
              <a:t>3. DEAR 952.223-75 Preservation of Individual Occupational Radiation Exposure Records (Apr 1981)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Duplicative of 10 CFR 835.703(b)</a:t>
            </a:r>
          </a:p>
          <a:p>
            <a:r>
              <a:rPr lang="en-US" sz="1400" dirty="0" smtClean="0"/>
              <a:t>4. DEAR 970.5203-2 Performance Improvement and Collaboration (May 2006)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Replaced by intent clauses in H.0</a:t>
            </a:r>
          </a:p>
          <a:p>
            <a:r>
              <a:rPr lang="en-US" sz="1400" dirty="0" smtClean="0"/>
              <a:t>5. DEAR 970.5204-1 Counterintelligence (Dec 2010)(Deviation)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Low risks at SLAC (though Order remains)</a:t>
            </a:r>
          </a:p>
          <a:p>
            <a:r>
              <a:rPr lang="en-US" sz="1400" dirty="0" smtClean="0"/>
              <a:t>6. DEAR 970.5208-1 Printing (Dec. 2000)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Adds little value to the Government and requires reporting</a:t>
            </a:r>
          </a:p>
          <a:p>
            <a:r>
              <a:rPr lang="en-US" sz="1400" dirty="0" smtClean="0"/>
              <a:t>7. DEAR 970.5215-1 Total Available Fee (Dec 2000)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Was inconsistent with and duplicative of Section B.  Section B written to encompass.</a:t>
            </a:r>
          </a:p>
          <a:p>
            <a:r>
              <a:rPr lang="en-US" sz="1400" dirty="0" smtClean="0"/>
              <a:t>8. DEAR 970.5223-1 Integration of Environment, Safety, and Health (Dec 2000)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ISMS concept retained, but clause itself was duplicative of various laws and orders.</a:t>
            </a:r>
          </a:p>
          <a:p>
            <a:r>
              <a:rPr lang="en-US" sz="1400" dirty="0" smtClean="0"/>
              <a:t>9. DEAR 970.5223-6 EO 13423, Strengthening Federal Environmental, Energy, and Transport Management (Oct 2010)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EO has expired (DOE may provide a new one)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07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Directives Deleted from Proposed Contract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16653" y="1371599"/>
            <a:ext cx="8468429" cy="49466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1600" dirty="0" smtClean="0"/>
              <a:t>DOE O 205.1B Cybersecurity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Stanford policies and industry standards cover</a:t>
            </a:r>
          </a:p>
          <a:p>
            <a:r>
              <a:rPr lang="en-US" sz="1600" dirty="0" smtClean="0"/>
              <a:t>2. DOE O 210.2 A DOE Corporate Operating Experience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Adds little value to DOE/Stanford policies cover</a:t>
            </a:r>
          </a:p>
          <a:p>
            <a:r>
              <a:rPr lang="en-US" sz="1600" dirty="0" smtClean="0"/>
              <a:t>3. DOE O 435.1 Chg. 1 – Radioactive Waste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Manual that has actual regulatory requirements is kept; Order is duplicative</a:t>
            </a:r>
          </a:p>
          <a:p>
            <a:r>
              <a:rPr lang="en-US" sz="1600" dirty="0" smtClean="0"/>
              <a:t>4. DOE O 442.1 A Department of Energy Employee Concerns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Stanford policies and FAR/DEAR requirements cover</a:t>
            </a:r>
          </a:p>
          <a:p>
            <a:r>
              <a:rPr lang="en-US" sz="1600" dirty="0" smtClean="0"/>
              <a:t>5. DOE P 456.1 Secretarial Policy Statement on Nanoscale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Order on Nano requirements kept; policy adds little value</a:t>
            </a:r>
          </a:p>
          <a:p>
            <a:r>
              <a:rPr lang="en-US" sz="1600" dirty="0" smtClean="0"/>
              <a:t>6. DOE O 460.1 C Packaging and Transportation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SLAC will comply with DOT regulations; rest of Order is inapplicable</a:t>
            </a:r>
          </a:p>
          <a:p>
            <a:r>
              <a:rPr lang="en-US" sz="1600" dirty="0" smtClean="0"/>
              <a:t>7. DOE M 471.3 AND DOE O 471.3 Official Use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SLAC has low risks; will comply with Stanford policies on confidential/proprietary information and risk management approach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9455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Key 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Adopt risk-appropriate requirements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Use a considered approach for adding new requirements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Reduce duplication of effort and inefficient processes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Develop closer partnership between Stanford and DOE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Empower DOE line management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Help contractors understand contractual requirements and obligations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Return the focus to doing great science!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Will It Travel?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Going In </a:t>
            </a:r>
            <a:r>
              <a:rPr lang="en-US" dirty="0" smtClean="0"/>
              <a:t>Considerations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Has </a:t>
            </a:r>
            <a:r>
              <a:rPr lang="en-US" dirty="0"/>
              <a:t>DOE agreed to process the deviations necessary for the model as class deviations as opposed to individual </a:t>
            </a:r>
            <a:r>
              <a:rPr lang="en-US" dirty="0" smtClean="0"/>
              <a:t>deviations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Reward/Risk Calculation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Performance </a:t>
            </a:r>
            <a:r>
              <a:rPr lang="en-US" dirty="0"/>
              <a:t>to </a:t>
            </a:r>
            <a:r>
              <a:rPr lang="en-US" dirty="0" smtClean="0"/>
              <a:t>date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Capacity </a:t>
            </a:r>
            <a:r>
              <a:rPr lang="en-US" dirty="0"/>
              <a:t>for Hard, Difficult </a:t>
            </a:r>
            <a:r>
              <a:rPr lang="en-US" dirty="0" smtClean="0"/>
              <a:t>Work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Should </a:t>
            </a:r>
            <a:r>
              <a:rPr lang="en-US" dirty="0"/>
              <a:t>We Even Think About NNSA Plants?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Travel </a:t>
            </a:r>
            <a:r>
              <a:rPr lang="en-US" dirty="0" smtClean="0"/>
              <a:t>Well?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Jointly </a:t>
            </a:r>
            <a:r>
              <a:rPr lang="en-US" dirty="0"/>
              <a:t>Developed “Site Compliance Plans.” 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Adopting </a:t>
            </a:r>
            <a:r>
              <a:rPr lang="en-US" dirty="0"/>
              <a:t>Parent Organization </a:t>
            </a:r>
            <a:r>
              <a:rPr lang="en-US" dirty="0" smtClean="0"/>
              <a:t>Practices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Question </a:t>
            </a:r>
            <a:r>
              <a:rPr lang="en-US" dirty="0"/>
              <a:t>with multi-member LLC </a:t>
            </a:r>
            <a:r>
              <a:rPr lang="en-US" dirty="0" smtClean="0"/>
              <a:t>contractor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Contract </a:t>
            </a:r>
            <a:r>
              <a:rPr lang="en-US" dirty="0"/>
              <a:t>Special Provisions Aligned  with the Performance Elements in the annual evaluation plans for both SC and NNSA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Might Travel Well?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Empowering </a:t>
            </a:r>
            <a:r>
              <a:rPr lang="en-US" dirty="0"/>
              <a:t>DOE Site Office: Requires:</a:t>
            </a:r>
          </a:p>
          <a:p>
            <a:pPr lvl="1"/>
            <a:r>
              <a:rPr lang="en-US" dirty="0"/>
              <a:t>Robust Partnership</a:t>
            </a:r>
          </a:p>
          <a:p>
            <a:pPr lvl="1"/>
            <a:r>
              <a:rPr lang="en-US" dirty="0"/>
              <a:t>Capacity for Change/Adapting to the New</a:t>
            </a:r>
          </a:p>
          <a:p>
            <a:pPr lvl="1"/>
            <a:r>
              <a:rPr lang="en-US" dirty="0"/>
              <a:t>Significant Amount of Hard Work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Won’t </a:t>
            </a:r>
            <a:r>
              <a:rPr lang="en-US" dirty="0" smtClean="0"/>
              <a:t>Travel?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Nuclear </a:t>
            </a:r>
            <a:r>
              <a:rPr lang="en-US" dirty="0"/>
              <a:t>Operations 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Nuclear </a:t>
            </a:r>
            <a:r>
              <a:rPr lang="en-US" dirty="0"/>
              <a:t>Safety, especially nuclear explosives </a:t>
            </a:r>
            <a:r>
              <a:rPr lang="en-US" dirty="0" smtClean="0"/>
              <a:t>safety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Defense </a:t>
            </a:r>
            <a:r>
              <a:rPr lang="en-US" dirty="0"/>
              <a:t>Nuclear Facility Safety Board </a:t>
            </a:r>
            <a:r>
              <a:rPr lang="en-US" dirty="0" smtClean="0"/>
              <a:t>Opposition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Ultra </a:t>
            </a:r>
            <a:r>
              <a:rPr lang="en-US" dirty="0"/>
              <a:t>hazardous activities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DOE/SLAC/Stanford RWG Team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DOE SLAC Site Office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Paul Golan, Manager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Ernest Maune, Business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Tom Rizzi, EH&amp;H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Scott Wenholz, Cyber Security, ES&amp;H</a:t>
            </a:r>
          </a:p>
          <a:p>
            <a:r>
              <a:rPr lang="en-US" dirty="0" smtClean="0"/>
              <a:t>SLAC – Team Leads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Brian Sherin and Carole Fried, ES&amp;H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Suzanne Davidson and Tana Hutchinson, OCFO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Eric Shupert and </a:t>
            </a:r>
            <a:r>
              <a:rPr lang="en-US" smtClean="0"/>
              <a:t>Marianne Taliaferro</a:t>
            </a:r>
            <a:r>
              <a:rPr lang="en-US" dirty="0" smtClean="0"/>
              <a:t>, 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Ben Calvert, OCIO, Cyber Security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Marc Clay, Compliance Manager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James </a:t>
            </a:r>
            <a:r>
              <a:rPr lang="en-US" dirty="0" err="1" smtClean="0"/>
              <a:t>Burtnett</a:t>
            </a:r>
            <a:r>
              <a:rPr lang="en-US" dirty="0" smtClean="0"/>
              <a:t>, Requirements Management</a:t>
            </a:r>
          </a:p>
          <a:p>
            <a:r>
              <a:rPr lang="en-US" dirty="0" smtClean="0"/>
              <a:t>Stanford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Bill Madia, Vice President for SLAC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Steve Porter, Sr. University Counsel for SLAC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Saurabh Anand, Sr. University Counsel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13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Contributors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Tyler Przybylek, </a:t>
            </a:r>
            <a:r>
              <a:rPr lang="en-US" sz="2000" dirty="0"/>
              <a:t>consultant and member of PPPL Advisory Board, former GC of URA and Fermi </a:t>
            </a:r>
            <a:r>
              <a:rPr lang="en-US" sz="2000" dirty="0" err="1"/>
              <a:t>Reserach</a:t>
            </a:r>
            <a:r>
              <a:rPr lang="en-US" sz="2000" dirty="0"/>
              <a:t> Alliance, Acting COO of NNSA, GC of </a:t>
            </a:r>
            <a:r>
              <a:rPr lang="en-US" sz="2000" dirty="0" smtClean="0"/>
              <a:t>NNSA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James Cavanaugh, </a:t>
            </a:r>
            <a:r>
              <a:rPr lang="en-US" sz="2000" dirty="0"/>
              <a:t>President, The Cavanagh Group, LLC, former Associate Principal Deputy Administrator, Acting Chief Operating Officer, Acting CIO, and Acting  Associate Administrator for Acquisition and Project Management, NNSA, Senior Manager DOE </a:t>
            </a:r>
            <a:r>
              <a:rPr lang="en-US" sz="2000" dirty="0" smtClean="0"/>
              <a:t>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Mike Frietze</a:t>
            </a:r>
            <a:r>
              <a:rPr lang="en-US" dirty="0"/>
              <a:t>, </a:t>
            </a:r>
            <a:r>
              <a:rPr lang="en-US" sz="2000" dirty="0"/>
              <a:t>consultant, former Manager of Prime Contract Administration, UT-Battelle, LLC, NNSA Contracting </a:t>
            </a:r>
            <a:r>
              <a:rPr lang="en-US" sz="2000" dirty="0" smtClean="0"/>
              <a:t>Officer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Mark Meagher, </a:t>
            </a:r>
            <a:r>
              <a:rPr lang="en-US" sz="2000" dirty="0" smtClean="0"/>
              <a:t>Partner, </a:t>
            </a:r>
            <a:r>
              <a:rPr lang="en-US" sz="2000" dirty="0" err="1" smtClean="0"/>
              <a:t>Dentons</a:t>
            </a:r>
            <a:r>
              <a:rPr lang="en-US" sz="2000" dirty="0" smtClean="0"/>
              <a:t> US, LLP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9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RWG Principles/Requirements that were Developed and Mutually Accepted by SU and DOE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" y="1447800"/>
            <a:ext cx="44958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SLAC must remain a Federally Funded Research and Development Center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SLAC must remain a “Multi-Purpose National Laboratory”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SLAC must be able to perform the entire SOW that is in its current contract, for DOE or for others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 must be able to make capital investments in SLAC on a “equal footing” with the other labs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SLAC must retain its Letter of Credit/Advance Funding status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SLAC, as a federal facility, must retain its Federal pre-emption from local government zoning ordinances and regulations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contract agreement to be for a term of 3-5 years, with resumption of performance under current M&amp;O Contract unless both DOE and Stanford agree to continue with new agreement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03607" y="1447800"/>
            <a:ext cx="4487993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Stanford retains Price Anderson Indemnity Act protection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new contract does not alter the current lease agreement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 retains concurrence on the selection of the Lab Director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default condition is that SLAC follows Stanford rules, policies and procedures unless they don’t apply.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new arrangement must improve mission effectiveness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new arrangement must reduce operating costs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resulting arrangement will be in the best interests of both parties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Safety and security risks will not be compromised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1E32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Changes are to be evaluated to asses cost and risk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9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36772" y="6098151"/>
            <a:ext cx="318932" cy="539750"/>
          </a:xfrm>
        </p:spPr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Investigated Moving to a Cooperative Agreement (CA) – </a:t>
            </a:r>
            <a:br>
              <a:rPr lang="en-US" dirty="0"/>
            </a:br>
            <a:r>
              <a:rPr lang="en-US" dirty="0"/>
              <a:t>Financial Assistance Agreement used by NSF for Labs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784053"/>
              </p:ext>
            </p:extLst>
          </p:nvPr>
        </p:nvGraphicFramePr>
        <p:xfrm>
          <a:off x="451822" y="1219200"/>
          <a:ext cx="82296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Would the lab still be considered a 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800" dirty="0" smtClean="0"/>
                        <a:t>FFRDC? 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800" dirty="0" smtClean="0"/>
                        <a:t>National lab?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800" dirty="0" smtClean="0"/>
                        <a:t>Federal facility pre-emption from local zoning/regulation? 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800" dirty="0" smtClean="0"/>
                        <a:t>Letter of credit or advanced funding?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1638" indent="-401638"/>
                      <a:endParaRPr lang="en-US" sz="1800" dirty="0" smtClean="0"/>
                    </a:p>
                    <a:p>
                      <a:pPr marL="401638" indent="-401638"/>
                      <a:r>
                        <a:rPr lang="en-US" sz="1800" dirty="0" smtClean="0"/>
                        <a:t>1 – CA could be used for FFRDC</a:t>
                      </a:r>
                    </a:p>
                    <a:p>
                      <a:pPr marL="401638" indent="-401638"/>
                      <a:r>
                        <a:rPr lang="en-US" sz="1800" dirty="0" smtClean="0"/>
                        <a:t>2 – CA could be used for National Lab</a:t>
                      </a:r>
                    </a:p>
                    <a:p>
                      <a:pPr marL="401638" indent="-401638"/>
                      <a:r>
                        <a:rPr lang="en-US" sz="1800" dirty="0" smtClean="0"/>
                        <a:t>3 – </a:t>
                      </a:r>
                      <a:r>
                        <a:rPr lang="en-US" sz="1800" baseline="0" dirty="0" smtClean="0"/>
                        <a:t> No change under CA </a:t>
                      </a:r>
                    </a:p>
                    <a:p>
                      <a:pPr marL="401638" indent="-401638"/>
                      <a:r>
                        <a:rPr lang="en-US" sz="1800" baseline="0" dirty="0" smtClean="0"/>
                        <a:t>4 – Works well for M&amp;O Contract, other alternatives available under CA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Would DOE still invest in facilities?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 does not offer</a:t>
                      </a:r>
                      <a:r>
                        <a:rPr lang="en-US" sz="1800" baseline="0" dirty="0" smtClean="0"/>
                        <a:t> flexibility needed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Would we be able to do “work for others”?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Authority is not clear under CA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Indemnification</a:t>
                      </a:r>
                      <a:r>
                        <a:rPr lang="en-US" sz="1800" baseline="0" dirty="0" smtClean="0"/>
                        <a:t> under Price Anderson Amendments Act (low risk for Stanford, but high consequence)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Available only to “Contractors,” not financial assistance recipients - CA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Bevel 5"/>
          <p:cNvSpPr/>
          <p:nvPr/>
        </p:nvSpPr>
        <p:spPr>
          <a:xfrm>
            <a:off x="451822" y="5867400"/>
            <a:ext cx="8229600" cy="881869"/>
          </a:xfrm>
          <a:prstGeom prst="bevel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Stanford and DOE determined M&amp;O contract is best</a:t>
            </a:r>
          </a:p>
        </p:txBody>
      </p:sp>
    </p:spTree>
    <p:extLst>
      <p:ext uri="{BB962C8B-B14F-4D97-AF65-F5344CB8AC3E}">
        <p14:creationId xmlns:p14="http://schemas.microsoft.com/office/powerpoint/2010/main" val="376589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Done, and How?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Six DOE Site </a:t>
            </a:r>
            <a:r>
              <a:rPr lang="en-US" dirty="0" smtClean="0"/>
              <a:t>Office/SLAC/Stanford </a:t>
            </a:r>
            <a:r>
              <a:rPr lang="en-US" dirty="0"/>
              <a:t>teams of subject matter experts </a:t>
            </a:r>
            <a:r>
              <a:rPr lang="en-US" dirty="0" smtClean="0"/>
              <a:t>reviewed </a:t>
            </a:r>
            <a:r>
              <a:rPr lang="en-US" dirty="0"/>
              <a:t>every clause and DOE Directive within their jurisdiction, and </a:t>
            </a:r>
            <a:r>
              <a:rPr lang="en-US" dirty="0" smtClean="0"/>
              <a:t>proposed </a:t>
            </a:r>
            <a:r>
              <a:rPr lang="en-US" dirty="0"/>
              <a:t>major </a:t>
            </a:r>
            <a:r>
              <a:rPr lang="en-US" dirty="0" smtClean="0"/>
              <a:t>revisions - </a:t>
            </a:r>
            <a:r>
              <a:rPr lang="en-US" dirty="0"/>
              <a:t>tailoring DOE requirements to reflect risks presented at SLAC</a:t>
            </a:r>
          </a:p>
          <a:p>
            <a:pPr marL="692150" lvl="1"/>
            <a:r>
              <a:rPr lang="en-US" b="1" i="1" dirty="0"/>
              <a:t>Tailoring to SLAC Risks.  </a:t>
            </a:r>
            <a:r>
              <a:rPr lang="en-US" dirty="0" smtClean="0"/>
              <a:t>Some </a:t>
            </a:r>
            <a:r>
              <a:rPr lang="en-US" dirty="0"/>
              <a:t>requirements were just eliminated on the basis that there were either no or insufficient risks to warrant DOE contractual </a:t>
            </a:r>
            <a:r>
              <a:rPr lang="en-US" dirty="0" smtClean="0"/>
              <a:t>requirements</a:t>
            </a:r>
          </a:p>
          <a:p>
            <a:pPr marL="692150" lvl="1"/>
            <a:r>
              <a:rPr lang="en-US" b="1" i="1" dirty="0" smtClean="0"/>
              <a:t>Jointly Developed “Site Compliance Plans.” </a:t>
            </a:r>
            <a:r>
              <a:rPr lang="en-US" dirty="0" smtClean="0"/>
              <a:t> SSO and SLAC Subject Matter Experts craft plans for majority of DOE Orders</a:t>
            </a:r>
            <a:endParaRPr lang="en-US" b="1" i="1" dirty="0"/>
          </a:p>
          <a:p>
            <a:pPr marL="692150" lvl="1"/>
            <a:r>
              <a:rPr lang="en-US" b="1" i="1" dirty="0"/>
              <a:t>Adopting Stanford Practices.  </a:t>
            </a:r>
            <a:r>
              <a:rPr lang="en-US" dirty="0"/>
              <a:t>Where Stanford has policies and procedures that are adequate, replace DOE requirements with Stanford policies (i.e., human resources, benefits, benefits accounting and reporting</a:t>
            </a:r>
            <a:r>
              <a:rPr lang="en-US" dirty="0" smtClean="0"/>
              <a:t>, </a:t>
            </a:r>
            <a:r>
              <a:rPr lang="en-US" dirty="0"/>
              <a:t>cyber security)</a:t>
            </a:r>
          </a:p>
          <a:p>
            <a:pPr marL="692150" lvl="1"/>
            <a:r>
              <a:rPr lang="en-US" b="1" i="1" dirty="0"/>
              <a:t>Empowering DOE Site Office. </a:t>
            </a:r>
            <a:r>
              <a:rPr lang="en-US" dirty="0"/>
              <a:t>Placed DOE decision-making to the lowest reasonable level of the agency – generally to the local DOE Site Office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RWG Contract Has A New Format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Sections H, I and Appendices of the </a:t>
            </a:r>
            <a:r>
              <a:rPr lang="en-US" dirty="0"/>
              <a:t>existing M&amp;O Contract </a:t>
            </a:r>
            <a:r>
              <a:rPr lang="en-US" dirty="0" smtClean="0"/>
              <a:t>have </a:t>
            </a:r>
            <a:r>
              <a:rPr lang="en-US" dirty="0"/>
              <a:t>been binned into one of six general categories that track the SLAC PEMP </a:t>
            </a:r>
            <a:r>
              <a:rPr lang="en-US" dirty="0" smtClean="0"/>
              <a:t>(Science </a:t>
            </a:r>
            <a:r>
              <a:rPr lang="en-US" dirty="0"/>
              <a:t>system for evaluating and grading our performance)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H.0	</a:t>
            </a:r>
            <a:r>
              <a:rPr lang="en-US" dirty="0" smtClean="0"/>
              <a:t>Introduction </a:t>
            </a:r>
            <a:r>
              <a:rPr lang="en-US" dirty="0"/>
              <a:t>&amp; General </a:t>
            </a:r>
            <a:r>
              <a:rPr lang="en-US" dirty="0" smtClean="0"/>
              <a:t>Provisions (</a:t>
            </a:r>
            <a:r>
              <a:rPr lang="en-US" dirty="0" smtClean="0">
                <a:solidFill>
                  <a:schemeClr val="accent1"/>
                </a:solidFill>
              </a:rPr>
              <a:t>New</a:t>
            </a:r>
            <a:r>
              <a:rPr lang="en-US" dirty="0" smtClean="0"/>
              <a:t> provision on 	goals, intention, partnering, and contract maintenance)</a:t>
            </a:r>
            <a:endParaRPr lang="en-US" dirty="0"/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H.1	</a:t>
            </a:r>
            <a:r>
              <a:rPr lang="en-US" dirty="0" smtClean="0"/>
              <a:t>Mission </a:t>
            </a:r>
            <a:r>
              <a:rPr lang="en-US" dirty="0"/>
              <a:t>Accomplishment (PEMP Sections 1 – 3)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H.4	</a:t>
            </a:r>
            <a:r>
              <a:rPr lang="en-US" dirty="0" smtClean="0"/>
              <a:t>Management</a:t>
            </a:r>
            <a:r>
              <a:rPr lang="en-US" dirty="0"/>
              <a:t>, Leadership &amp; Stewardship (PEMP 4)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H.5	</a:t>
            </a:r>
            <a:r>
              <a:rPr lang="en-US" dirty="0" smtClean="0"/>
              <a:t>ES&amp;H </a:t>
            </a:r>
            <a:r>
              <a:rPr lang="en-US" dirty="0"/>
              <a:t>and Environmental Protection (PEMP 5)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H.6	</a:t>
            </a:r>
            <a:r>
              <a:rPr lang="en-US" dirty="0" smtClean="0"/>
              <a:t>Business </a:t>
            </a:r>
            <a:r>
              <a:rPr lang="en-US" dirty="0"/>
              <a:t>Systems (PEMP 6)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H.7	</a:t>
            </a:r>
            <a:r>
              <a:rPr lang="en-US" dirty="0" smtClean="0"/>
              <a:t>Project </a:t>
            </a:r>
            <a:r>
              <a:rPr lang="en-US" dirty="0"/>
              <a:t>Management and Infrastructure (PEMP 7)</a:t>
            </a:r>
          </a:p>
          <a:p>
            <a:pPr lvl="1" indent="0">
              <a:buNone/>
              <a:tabLst>
                <a:tab pos="1149350" algn="l"/>
              </a:tabLst>
            </a:pPr>
            <a:r>
              <a:rPr lang="en-US" dirty="0"/>
              <a:t>H.8	</a:t>
            </a:r>
            <a:r>
              <a:rPr lang="en-US" dirty="0" smtClean="0"/>
              <a:t>Security</a:t>
            </a:r>
            <a:r>
              <a:rPr lang="en-US" dirty="0"/>
              <a:t>, Cyber, Emergency Preparedness (PEMP 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92364">
            <a:off x="6228929" y="1446268"/>
            <a:ext cx="2283155" cy="295235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- Current and RWG </a:t>
            </a:r>
            <a:r>
              <a:rPr lang="en-US" dirty="0"/>
              <a:t>Contract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614416"/>
          </a:xfrm>
        </p:spPr>
        <p:txBody>
          <a:bodyPr>
            <a:noAutofit/>
          </a:bodyPr>
          <a:lstStyle/>
          <a:p>
            <a:pPr marL="234950"/>
            <a:r>
              <a:rPr lang="en-US" sz="1500" dirty="0" smtClean="0">
                <a:solidFill>
                  <a:srgbClr val="981E32"/>
                </a:solidFill>
              </a:rPr>
              <a:t>Current (Feb. 1, 2016) </a:t>
            </a:r>
            <a:r>
              <a:rPr lang="en-US" sz="1500" dirty="0">
                <a:solidFill>
                  <a:srgbClr val="981E32"/>
                </a:solidFill>
              </a:rPr>
              <a:t>M&amp;O Contract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84 Federal Acquisition Regulation </a:t>
            </a:r>
            <a:r>
              <a:rPr lang="en-US" sz="1500" dirty="0"/>
              <a:t>(</a:t>
            </a:r>
            <a:r>
              <a:rPr lang="en-US" sz="1500" dirty="0" smtClean="0"/>
              <a:t>FAR) </a:t>
            </a:r>
            <a:r>
              <a:rPr lang="en-US" sz="1500" dirty="0"/>
              <a:t>and </a:t>
            </a:r>
            <a:r>
              <a:rPr lang="en-US" sz="1500" dirty="0" smtClean="0"/>
              <a:t>61 DOE (DEAR) </a:t>
            </a:r>
            <a:r>
              <a:rPr lang="en-US" sz="1500" dirty="0"/>
              <a:t>Clauses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39 “Special provisions” (H Clauses)</a:t>
            </a:r>
            <a:endParaRPr lang="en-US" sz="1500" dirty="0"/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41 </a:t>
            </a:r>
            <a:r>
              <a:rPr lang="en-US" sz="1500" dirty="0"/>
              <a:t>DOE Directives </a:t>
            </a:r>
            <a:r>
              <a:rPr lang="en-US" sz="1500" dirty="0" smtClean="0"/>
              <a:t>(including </a:t>
            </a:r>
            <a:r>
              <a:rPr lang="en-US" sz="1500" dirty="0"/>
              <a:t>manuals – hundreds of </a:t>
            </a:r>
            <a:r>
              <a:rPr lang="en-US" sz="1500" dirty="0" smtClean="0"/>
              <a:t>pages)</a:t>
            </a:r>
            <a:endParaRPr lang="en-US" sz="1500" dirty="0"/>
          </a:p>
          <a:p>
            <a:pPr marL="234950"/>
            <a:endParaRPr lang="en-US" sz="1500" dirty="0" smtClean="0">
              <a:solidFill>
                <a:srgbClr val="981E32"/>
              </a:solidFill>
            </a:endParaRPr>
          </a:p>
          <a:p>
            <a:pPr marL="234950"/>
            <a:r>
              <a:rPr lang="en-US" sz="1500" dirty="0" smtClean="0">
                <a:solidFill>
                  <a:srgbClr val="981E32"/>
                </a:solidFill>
              </a:rPr>
              <a:t>Proposed RWG M&amp;O Contract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80 FAR and 52 DEAR Clauses – eliminated 13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H Clauses – some eliminated, many wrapped into new H Clauses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30 DOE Directives – eliminated 11</a:t>
            </a:r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Site Compliance Plans for most Directives</a:t>
            </a:r>
          </a:p>
          <a:p>
            <a:pPr marL="234950"/>
            <a:endParaRPr lang="en-US" sz="1500" dirty="0" smtClean="0">
              <a:solidFill>
                <a:srgbClr val="981E32"/>
              </a:solidFill>
            </a:endParaRPr>
          </a:p>
          <a:p>
            <a:pPr marL="234950"/>
            <a:r>
              <a:rPr lang="en-US" sz="1500" dirty="0" smtClean="0">
                <a:solidFill>
                  <a:srgbClr val="981E32"/>
                </a:solidFill>
              </a:rPr>
              <a:t>Contract Maintenance</a:t>
            </a:r>
          </a:p>
          <a:p>
            <a:pPr marL="576263" lvl="1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Current - Almost </a:t>
            </a:r>
            <a:r>
              <a:rPr lang="en-US" sz="1500" dirty="0"/>
              <a:t>50 new or revised provisions to review and comment on each year (FAR/DEAR Clauses, </a:t>
            </a:r>
            <a:r>
              <a:rPr lang="en-US" sz="1500" dirty="0" smtClean="0"/>
              <a:t>Acquisition </a:t>
            </a:r>
            <a:r>
              <a:rPr lang="en-US" sz="1500" dirty="0"/>
              <a:t>Letters or Directives) over the past five years in either Fed Register or Rev </a:t>
            </a:r>
            <a:r>
              <a:rPr lang="en-US" sz="1500" dirty="0" smtClean="0"/>
              <a:t>Com; many end up in our Contract</a:t>
            </a:r>
            <a:endParaRPr lang="en-US" sz="1500" dirty="0"/>
          </a:p>
          <a:p>
            <a:pPr marL="577850" indent="-342900">
              <a:buFont typeface="Wingdings" panose="05000000000000000000" pitchFamily="2" charset="2"/>
              <a:buChar char="Ø"/>
            </a:pPr>
            <a:r>
              <a:rPr lang="en-US" sz="1500" dirty="0" smtClean="0"/>
              <a:t>Defined and Deliberate process for adoption of new or revised Clauses or Directives</a:t>
            </a:r>
            <a:br>
              <a:rPr lang="en-US" sz="1500" dirty="0" smtClean="0"/>
            </a:br>
            <a:endParaRPr lang="en-US" sz="1500" dirty="0"/>
          </a:p>
          <a:p>
            <a:pPr marL="0" lvl="1" indent="0" algn="ctr">
              <a:spcAft>
                <a:spcPts val="300"/>
              </a:spcAft>
              <a:buSzTx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5876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to Stanford (and DOE) with New Contract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There is substantial risk that the proposed RWG contract, or much of it, will be rejected by the various departments within DOE</a:t>
            </a:r>
          </a:p>
          <a:p>
            <a:pPr marL="800100" lvl="1" indent="-342900"/>
            <a:r>
              <a:rPr lang="en-US" dirty="0" smtClean="0"/>
              <a:t>If we get into the “line by line” debate with any of the owners of various clauses and orders, that could be a long and protracted battle </a:t>
            </a:r>
          </a:p>
          <a:p>
            <a:pPr marL="800100" lvl="1" indent="-342900"/>
            <a:r>
              <a:rPr lang="en-US" dirty="0" smtClean="0"/>
              <a:t>Critical to focus on the notion that this model is for fundamental research labs, not all DOE labs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This model contract shifts a great deal of authority from DOE HQ to the local DOE Site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– Continued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Substantial risk of “unintended consequences.”  Proposed model contract has no intention of shifting costs currently unallowable to allowable, or vice versa.  Future audit by the IG could conclude otherwise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New standards adopted by Site Compliance Plans (national or Stanford policy) may turn out to be more difficult than anticipated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 model contract is in a very different format as well as different approach.  This could be more difficult for CO’s  and others to accept than anticipated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Preserving the integrity and spirit of the model over the years could be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1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Next Steps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16653" y="1371599"/>
            <a:ext cx="8468429" cy="4946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Completed drafting Model Contract			February</a:t>
            </a:r>
          </a:p>
          <a:p>
            <a:r>
              <a:rPr lang="en-US" sz="2000" dirty="0" smtClean="0"/>
              <a:t>Red-Team Review					March</a:t>
            </a:r>
          </a:p>
          <a:p>
            <a:r>
              <a:rPr lang="en-US" sz="2000" dirty="0" smtClean="0"/>
              <a:t>Obtained feedback from the Office of Science 		March</a:t>
            </a:r>
          </a:p>
          <a:p>
            <a:r>
              <a:rPr lang="en-US" sz="2000" dirty="0" smtClean="0"/>
              <a:t>Incorporated feedback into the draft model contract	April</a:t>
            </a:r>
          </a:p>
          <a:p>
            <a:r>
              <a:rPr lang="en-US" sz="2000" dirty="0" smtClean="0"/>
              <a:t>Submitted Draft Contract and attachments to SC		April 14</a:t>
            </a:r>
          </a:p>
          <a:p>
            <a:r>
              <a:rPr lang="en-US" sz="2000" dirty="0" smtClean="0"/>
              <a:t>When SC is ready, we will take the contract to DOE	May</a:t>
            </a:r>
          </a:p>
          <a:p>
            <a:pPr lvl="1"/>
            <a:r>
              <a:rPr lang="en-US" sz="2000" dirty="0" smtClean="0"/>
              <a:t>We will bring our SME teams into the discussion</a:t>
            </a:r>
          </a:p>
          <a:p>
            <a:pPr lvl="1"/>
            <a:r>
              <a:rPr lang="en-US" sz="2000" dirty="0" smtClean="0"/>
              <a:t>We will resolve/disposition all differences with HQ	May - August</a:t>
            </a:r>
          </a:p>
          <a:p>
            <a:r>
              <a:rPr lang="en-US" sz="2000" dirty="0" smtClean="0"/>
              <a:t>Execute the contract at SLAC				September</a:t>
            </a:r>
          </a:p>
          <a:p>
            <a:r>
              <a:rPr lang="en-US" sz="2000" dirty="0" smtClean="0"/>
              <a:t>Implementation (Soft start with Transition)		October 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75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Blank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SLAC_PPT_052412</Template>
  <TotalTime>0</TotalTime>
  <Words>1823</Words>
  <Application>Microsoft Office PowerPoint</Application>
  <PresentationFormat>On-screen Show (4:3)</PresentationFormat>
  <Paragraphs>225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Blank</vt:lpstr>
      <vt:lpstr>Proposed Stanford/DOE “Revolutionary” Contract for the Management and Operation of SLAC</vt:lpstr>
      <vt:lpstr>RWG Principles/Requirements that were Developed and Mutually Accepted by SU and DOE</vt:lpstr>
      <vt:lpstr>Investigated Moving to a Cooperative Agreement (CA) –  Financial Assistance Agreement used by NSF for Labs</vt:lpstr>
      <vt:lpstr>What Have We Done, and How?</vt:lpstr>
      <vt:lpstr>The RWG Contract Has A New Format</vt:lpstr>
      <vt:lpstr>Comparison - Current and RWG Contract</vt:lpstr>
      <vt:lpstr>Risks to Stanford (and DOE) with New Contract</vt:lpstr>
      <vt:lpstr>Risks – Continued </vt:lpstr>
      <vt:lpstr>Status and Next Steps</vt:lpstr>
      <vt:lpstr>Review and Approval Process at HQ </vt:lpstr>
      <vt:lpstr>DEAR Clauses Deleted from Proposed Contract</vt:lpstr>
      <vt:lpstr>DOE Directives Deleted from Proposed Contract</vt:lpstr>
      <vt:lpstr>Summary &amp; Key Benefits</vt:lpstr>
      <vt:lpstr>How Well Will It Travel?</vt:lpstr>
      <vt:lpstr>What Will Travel Well?</vt:lpstr>
      <vt:lpstr>What Might Travel Well?</vt:lpstr>
      <vt:lpstr>What Won’t Travel?</vt:lpstr>
      <vt:lpstr>DOE/SLAC/Stanford RWG Team</vt:lpstr>
      <vt:lpstr>External Contributors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2012-06-11T23:48:53Z</dcterms:created>
  <dcterms:modified xsi:type="dcterms:W3CDTF">2016-07-15T20:05:49Z</dcterms:modified>
</cp:coreProperties>
</file>