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5" r:id="rId1"/>
  </p:sldMasterIdLst>
  <p:notesMasterIdLst>
    <p:notesMasterId r:id="rId33"/>
  </p:notesMasterIdLst>
  <p:handoutMasterIdLst>
    <p:handoutMasterId r:id="rId34"/>
  </p:handoutMasterIdLst>
  <p:sldIdLst>
    <p:sldId id="380" r:id="rId2"/>
    <p:sldId id="457" r:id="rId3"/>
    <p:sldId id="381" r:id="rId4"/>
    <p:sldId id="430" r:id="rId5"/>
    <p:sldId id="431" r:id="rId6"/>
    <p:sldId id="432" r:id="rId7"/>
    <p:sldId id="433" r:id="rId8"/>
    <p:sldId id="434" r:id="rId9"/>
    <p:sldId id="420" r:id="rId10"/>
    <p:sldId id="435" r:id="rId11"/>
    <p:sldId id="436" r:id="rId12"/>
    <p:sldId id="437" r:id="rId13"/>
    <p:sldId id="419" r:id="rId14"/>
    <p:sldId id="438" r:id="rId15"/>
    <p:sldId id="439" r:id="rId16"/>
    <p:sldId id="440" r:id="rId17"/>
    <p:sldId id="441" r:id="rId18"/>
    <p:sldId id="442" r:id="rId19"/>
    <p:sldId id="422" r:id="rId20"/>
    <p:sldId id="443" r:id="rId21"/>
    <p:sldId id="444" r:id="rId22"/>
    <p:sldId id="399" r:id="rId23"/>
    <p:sldId id="445" r:id="rId24"/>
    <p:sldId id="452" r:id="rId25"/>
    <p:sldId id="447" r:id="rId26"/>
    <p:sldId id="454" r:id="rId27"/>
    <p:sldId id="453" r:id="rId28"/>
    <p:sldId id="456" r:id="rId29"/>
    <p:sldId id="449" r:id="rId30"/>
    <p:sldId id="459" r:id="rId31"/>
    <p:sldId id="451" r:id="rId32"/>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521415D9-36F7-43E2-AB2F-B90AF26B5E84}">
      <p14:sectionLst xmlns:p14="http://schemas.microsoft.com/office/powerpoint/2010/main">
        <p14:section name="Default Section" id="{C0BED131-5EBF-42CC-88C3-62A1ACB02647}">
          <p14:sldIdLst>
            <p14:sldId id="380"/>
            <p14:sldId id="457"/>
            <p14:sldId id="381"/>
            <p14:sldId id="430"/>
            <p14:sldId id="431"/>
            <p14:sldId id="432"/>
            <p14:sldId id="433"/>
            <p14:sldId id="434"/>
            <p14:sldId id="420"/>
            <p14:sldId id="435"/>
            <p14:sldId id="436"/>
            <p14:sldId id="437"/>
            <p14:sldId id="419"/>
            <p14:sldId id="438"/>
            <p14:sldId id="439"/>
            <p14:sldId id="440"/>
            <p14:sldId id="441"/>
            <p14:sldId id="442"/>
            <p14:sldId id="422"/>
            <p14:sldId id="443"/>
            <p14:sldId id="444"/>
            <p14:sldId id="399"/>
            <p14:sldId id="445"/>
            <p14:sldId id="452"/>
            <p14:sldId id="447"/>
            <p14:sldId id="454"/>
            <p14:sldId id="453"/>
            <p14:sldId id="456"/>
            <p14:sldId id="449"/>
            <p14:sldId id="459"/>
            <p14:sldId id="451"/>
          </p14:sldIdLst>
        </p14:section>
        <p14:section name="Untitled Section" id="{5EBD450D-5126-4E9D-A462-0D9E90FAEDB8}">
          <p14:sldIdLst/>
        </p14:section>
        <p14:section name="Untitled Section" id="{BBB44E2D-815F-4743-B30C-2214D0EA0833}">
          <p14:sldIdLst/>
        </p14:section>
      </p14:sectionLst>
    </p:ex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928" userDrawn="1">
          <p15:clr>
            <a:srgbClr val="A4A3A4"/>
          </p15:clr>
        </p15:guide>
        <p15:guide id="2" pos="2209"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OEUSER" initials="D" lastIdx="7" clrIdx="0"/>
  <p:cmAuthor id="1" name="Eva M. Auman" initials="ema" lastIdx="14" clrIdx="1"/>
  <p:cmAuthor id="2" name="Jeanne Teng Lupardo" initials="jtl" lastIdx="1" clrIdx="2"/>
  <p:cmAuthor id="3" name="Jeanne Teng Lupardo" initials="JTL" lastIdx="8" clrIdx="3">
    <p:extLst/>
  </p:cmAuthor>
  <p:cmAuthor id="4" name="Auman, Eva" initials="AE" lastIdx="13" clrIdx="4">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99"/>
    <a:srgbClr val="1B5527"/>
    <a:srgbClr val="FF0000"/>
    <a:srgbClr val="003300"/>
    <a:srgbClr val="DCF0C6"/>
    <a:srgbClr val="ADDC7A"/>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0379" autoAdjust="0"/>
    <p:restoredTop sz="94660" autoAdjust="0"/>
  </p:normalViewPr>
  <p:slideViewPr>
    <p:cSldViewPr>
      <p:cViewPr varScale="1">
        <p:scale>
          <a:sx n="62" d="100"/>
          <a:sy n="62" d="100"/>
        </p:scale>
        <p:origin x="-90" y="-666"/>
      </p:cViewPr>
      <p:guideLst>
        <p:guide orient="horz" pos="2160"/>
        <p:guide pos="2880"/>
      </p:guideLst>
    </p:cSldViewPr>
  </p:slideViewPr>
  <p:outlineViewPr>
    <p:cViewPr>
      <p:scale>
        <a:sx n="33" d="100"/>
        <a:sy n="33" d="100"/>
      </p:scale>
      <p:origin x="0" y="9284"/>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0" d="100"/>
          <a:sy n="50" d="100"/>
        </p:scale>
        <p:origin x="-2636" y="-68"/>
      </p:cViewPr>
      <p:guideLst>
        <p:guide orient="horz" pos="2928"/>
        <p:guide pos="220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5"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sz="quarter" idx="1"/>
          </p:nvPr>
        </p:nvSpPr>
        <p:spPr>
          <a:xfrm>
            <a:off x="3970943" y="0"/>
            <a:ext cx="3037840" cy="464820"/>
          </a:xfrm>
          <a:prstGeom prst="rect">
            <a:avLst/>
          </a:prstGeom>
        </p:spPr>
        <p:txBody>
          <a:bodyPr vert="horz" lIns="93177" tIns="46589" rIns="93177" bIns="46589" rtlCol="0"/>
          <a:lstStyle>
            <a:lvl1pPr algn="r">
              <a:defRPr sz="1200"/>
            </a:lvl1pPr>
          </a:lstStyle>
          <a:p>
            <a:fld id="{2BC21736-758D-43F4-89AD-D7ADD93E4EA3}" type="datetimeFigureOut">
              <a:rPr lang="en-US" smtClean="0"/>
              <a:t>7/18/2016</a:t>
            </a:fld>
            <a:endParaRPr lang="en-US" dirty="0"/>
          </a:p>
        </p:txBody>
      </p:sp>
      <p:sp>
        <p:nvSpPr>
          <p:cNvPr id="4" name="Footer Placeholder 3"/>
          <p:cNvSpPr>
            <a:spLocks noGrp="1"/>
          </p:cNvSpPr>
          <p:nvPr>
            <p:ph type="ftr" sz="quarter" idx="2"/>
          </p:nvPr>
        </p:nvSpPr>
        <p:spPr>
          <a:xfrm>
            <a:off x="5"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43" y="8829967"/>
            <a:ext cx="3037840" cy="464820"/>
          </a:xfrm>
          <a:prstGeom prst="rect">
            <a:avLst/>
          </a:prstGeom>
        </p:spPr>
        <p:txBody>
          <a:bodyPr vert="horz" lIns="93177" tIns="46589" rIns="93177" bIns="46589" rtlCol="0" anchor="b"/>
          <a:lstStyle>
            <a:lvl1pPr algn="r">
              <a:defRPr sz="1200"/>
            </a:lvl1pPr>
          </a:lstStyle>
          <a:p>
            <a:fld id="{583AE2E2-3E00-4802-8AF4-F22EFAD5C73A}" type="slidenum">
              <a:rPr lang="en-US" smtClean="0"/>
              <a:t>‹#›</a:t>
            </a:fld>
            <a:endParaRPr lang="en-US" dirty="0"/>
          </a:p>
        </p:txBody>
      </p:sp>
    </p:spTree>
    <p:extLst>
      <p:ext uri="{BB962C8B-B14F-4D97-AF65-F5344CB8AC3E}">
        <p14:creationId xmlns:p14="http://schemas.microsoft.com/office/powerpoint/2010/main" val="43153480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5"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43" y="0"/>
            <a:ext cx="3037840" cy="464820"/>
          </a:xfrm>
          <a:prstGeom prst="rect">
            <a:avLst/>
          </a:prstGeom>
        </p:spPr>
        <p:txBody>
          <a:bodyPr vert="horz" lIns="93177" tIns="46589" rIns="93177" bIns="46589" rtlCol="0"/>
          <a:lstStyle>
            <a:lvl1pPr algn="r">
              <a:defRPr sz="1200"/>
            </a:lvl1pPr>
          </a:lstStyle>
          <a:p>
            <a:fld id="{C2C0421C-189A-48EC-9710-E5B858DA0AA4}" type="datetimeFigureOut">
              <a:rPr lang="en-US" smtClean="0"/>
              <a:t>7/18/2016</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1"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5"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43" y="8829967"/>
            <a:ext cx="3037840" cy="464820"/>
          </a:xfrm>
          <a:prstGeom prst="rect">
            <a:avLst/>
          </a:prstGeom>
        </p:spPr>
        <p:txBody>
          <a:bodyPr vert="horz" lIns="93177" tIns="46589" rIns="93177" bIns="46589" rtlCol="0" anchor="b"/>
          <a:lstStyle>
            <a:lvl1pPr algn="r">
              <a:defRPr sz="1200"/>
            </a:lvl1pPr>
          </a:lstStyle>
          <a:p>
            <a:fld id="{31BE3BE0-4690-4085-9D0F-5190DB392596}" type="slidenum">
              <a:rPr lang="en-US" smtClean="0"/>
              <a:t>‹#›</a:t>
            </a:fld>
            <a:endParaRPr lang="en-US" dirty="0"/>
          </a:p>
        </p:txBody>
      </p:sp>
    </p:spTree>
    <p:extLst>
      <p:ext uri="{BB962C8B-B14F-4D97-AF65-F5344CB8AC3E}">
        <p14:creationId xmlns:p14="http://schemas.microsoft.com/office/powerpoint/2010/main" val="42013809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2"/>
          <p:cNvSpPr>
            <a:spLocks noGrp="1" noRot="1" noChangeAspect="1" noTextEdit="1"/>
          </p:cNvSpPr>
          <p:nvPr>
            <p:ph type="sldImg"/>
          </p:nvPr>
        </p:nvSpPr>
        <p:spPr bwMode="auto">
          <a:xfrm>
            <a:off x="1181100" y="696913"/>
            <a:ext cx="4648200" cy="3486150"/>
          </a:xfrm>
          <a:noFill/>
          <a:ln>
            <a:solidFill>
              <a:srgbClr val="000000"/>
            </a:solidFill>
            <a:miter lim="800000"/>
            <a:headEnd/>
            <a:tailEnd/>
          </a:ln>
        </p:spPr>
      </p:sp>
      <p:sp>
        <p:nvSpPr>
          <p:cNvPr id="14338" name="Rectangle 3"/>
          <p:cNvSpPr>
            <a:spLocks noGrp="1"/>
          </p:cNvSpPr>
          <p:nvPr>
            <p:ph type="body" idx="1"/>
          </p:nvPr>
        </p:nvSpPr>
        <p:spPr>
          <a:noFill/>
          <a:ln/>
        </p:spPr>
        <p:txBody>
          <a:bodyPr lIns="93242" tIns="46621" rIns="93242" bIns="46621"/>
          <a:lstStyle/>
          <a:p>
            <a:endParaRPr lang="en-US" smtClean="0"/>
          </a:p>
        </p:txBody>
      </p:sp>
    </p:spTree>
    <p:extLst>
      <p:ext uri="{BB962C8B-B14F-4D97-AF65-F5344CB8AC3E}">
        <p14:creationId xmlns:p14="http://schemas.microsoft.com/office/powerpoint/2010/main" val="146447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1BE3BE0-4690-4085-9D0F-5190DB392596}" type="slidenum">
              <a:rPr lang="en-US" smtClean="0"/>
              <a:t>3</a:t>
            </a:fld>
            <a:endParaRPr lang="en-US" dirty="0"/>
          </a:p>
        </p:txBody>
      </p:sp>
    </p:spTree>
    <p:extLst>
      <p:ext uri="{BB962C8B-B14F-4D97-AF65-F5344CB8AC3E}">
        <p14:creationId xmlns:p14="http://schemas.microsoft.com/office/powerpoint/2010/main" val="1491266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Text boxes - 2x2">
    <p:spTree>
      <p:nvGrpSpPr>
        <p:cNvPr id="1" name=""/>
        <p:cNvGrpSpPr/>
        <p:nvPr/>
      </p:nvGrpSpPr>
      <p:grpSpPr>
        <a:xfrm>
          <a:off x="0" y="0"/>
          <a:ext cx="0" cy="0"/>
          <a:chOff x="0" y="0"/>
          <a:chExt cx="0" cy="0"/>
        </a:xfrm>
      </p:grpSpPr>
      <p:sp>
        <p:nvSpPr>
          <p:cNvPr id="8" name="Text Placeholder 15"/>
          <p:cNvSpPr>
            <a:spLocks noGrp="1"/>
          </p:cNvSpPr>
          <p:nvPr>
            <p:ph type="body" sz="quarter" idx="14"/>
          </p:nvPr>
        </p:nvSpPr>
        <p:spPr>
          <a:xfrm>
            <a:off x="350662" y="1399032"/>
            <a:ext cx="4014216" cy="2057400"/>
          </a:xfrm>
        </p:spPr>
        <p:txBody>
          <a:bodyPr lIns="73152" rIns="73152"/>
          <a:lstStyle>
            <a:lvl1pPr marL="0" indent="0">
              <a:lnSpc>
                <a:spcPct val="95000"/>
              </a:lnSpc>
              <a:spcBef>
                <a:spcPts val="0"/>
              </a:spcBef>
              <a:buNone/>
              <a:defRPr b="0"/>
            </a:lvl1pPr>
          </a:lstStyle>
          <a:p>
            <a:pPr lvl="0"/>
            <a:r>
              <a:rPr lang="en-US" smtClean="0"/>
              <a:t>Click to edit Master text styles</a:t>
            </a:r>
          </a:p>
          <a:p>
            <a:pPr lvl="1"/>
            <a:r>
              <a:rPr lang="en-US" smtClean="0"/>
              <a:t>Second level</a:t>
            </a:r>
          </a:p>
        </p:txBody>
      </p:sp>
      <p:sp>
        <p:nvSpPr>
          <p:cNvPr id="9" name="Text Placeholder 15"/>
          <p:cNvSpPr>
            <a:spLocks noGrp="1"/>
          </p:cNvSpPr>
          <p:nvPr>
            <p:ph type="body" sz="quarter" idx="15"/>
          </p:nvPr>
        </p:nvSpPr>
        <p:spPr>
          <a:xfrm>
            <a:off x="4694062" y="1399032"/>
            <a:ext cx="4014216" cy="2057400"/>
          </a:xfrm>
        </p:spPr>
        <p:txBody>
          <a:bodyPr lIns="73152" rIns="73152"/>
          <a:lstStyle>
            <a:lvl1pPr marL="0" indent="0">
              <a:lnSpc>
                <a:spcPct val="95000"/>
              </a:lnSpc>
              <a:spcBef>
                <a:spcPts val="0"/>
              </a:spcBef>
              <a:buNone/>
              <a:defRPr b="0"/>
            </a:lvl1pPr>
          </a:lstStyle>
          <a:p>
            <a:pPr lvl="0"/>
            <a:r>
              <a:rPr lang="en-US" smtClean="0"/>
              <a:t>Click to edit Master text styles</a:t>
            </a:r>
          </a:p>
          <a:p>
            <a:pPr lvl="1"/>
            <a:r>
              <a:rPr lang="en-US" smtClean="0"/>
              <a:t>Second level</a:t>
            </a:r>
          </a:p>
        </p:txBody>
      </p:sp>
      <p:sp>
        <p:nvSpPr>
          <p:cNvPr id="10" name="Text Placeholder 15"/>
          <p:cNvSpPr>
            <a:spLocks noGrp="1"/>
          </p:cNvSpPr>
          <p:nvPr>
            <p:ph type="body" sz="quarter" idx="16"/>
          </p:nvPr>
        </p:nvSpPr>
        <p:spPr>
          <a:xfrm>
            <a:off x="393192" y="4041648"/>
            <a:ext cx="4014216" cy="2057400"/>
          </a:xfrm>
        </p:spPr>
        <p:txBody>
          <a:bodyPr lIns="73152" rIns="73152"/>
          <a:lstStyle>
            <a:lvl1pPr marL="0" indent="0">
              <a:lnSpc>
                <a:spcPct val="95000"/>
              </a:lnSpc>
              <a:spcBef>
                <a:spcPts val="0"/>
              </a:spcBef>
              <a:buNone/>
              <a:defRPr b="0"/>
            </a:lvl1pPr>
          </a:lstStyle>
          <a:p>
            <a:pPr lvl="0"/>
            <a:r>
              <a:rPr lang="en-US" smtClean="0"/>
              <a:t>Click to edit Master text styles</a:t>
            </a:r>
          </a:p>
          <a:p>
            <a:pPr lvl="1"/>
            <a:r>
              <a:rPr lang="en-US" smtClean="0"/>
              <a:t>Second level</a:t>
            </a:r>
          </a:p>
        </p:txBody>
      </p:sp>
      <p:sp>
        <p:nvSpPr>
          <p:cNvPr id="11" name="Text Placeholder 15"/>
          <p:cNvSpPr>
            <a:spLocks noGrp="1"/>
          </p:cNvSpPr>
          <p:nvPr>
            <p:ph type="body" sz="quarter" idx="17"/>
          </p:nvPr>
        </p:nvSpPr>
        <p:spPr>
          <a:xfrm>
            <a:off x="4694062" y="4041648"/>
            <a:ext cx="4014216" cy="2057400"/>
          </a:xfrm>
        </p:spPr>
        <p:txBody>
          <a:bodyPr lIns="73152" rIns="73152"/>
          <a:lstStyle>
            <a:lvl1pPr marL="0" indent="0">
              <a:lnSpc>
                <a:spcPct val="95000"/>
              </a:lnSpc>
              <a:spcBef>
                <a:spcPts val="0"/>
              </a:spcBef>
              <a:buNone/>
              <a:defRPr b="0"/>
            </a:lvl1pPr>
          </a:lstStyle>
          <a:p>
            <a:pPr lvl="0"/>
            <a:r>
              <a:rPr lang="en-US" smtClean="0"/>
              <a:t>Click to edit Master text styles</a:t>
            </a:r>
          </a:p>
          <a:p>
            <a:pPr lvl="1"/>
            <a:r>
              <a:rPr lang="en-US" smtClean="0"/>
              <a:t>Second level</a:t>
            </a:r>
          </a:p>
        </p:txBody>
      </p:sp>
    </p:spTree>
    <p:extLst>
      <p:ext uri="{BB962C8B-B14F-4D97-AF65-F5344CB8AC3E}">
        <p14:creationId xmlns:p14="http://schemas.microsoft.com/office/powerpoint/2010/main" val="122146839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PhAnim="0" type="title">
  <p:cSld name="Title Slide">
    <p:spTree>
      <p:nvGrpSpPr>
        <p:cNvPr id="1" name=""/>
        <p:cNvGrpSpPr/>
        <p:nvPr/>
      </p:nvGrpSpPr>
      <p:grpSpPr>
        <a:xfrm>
          <a:off x="0" y="0"/>
          <a:ext cx="0" cy="0"/>
          <a:chOff x="0" y="0"/>
          <a:chExt cx="0" cy="0"/>
        </a:xfrm>
      </p:grpSpPr>
      <p:sp>
        <p:nvSpPr>
          <p:cNvPr id="4" name="Rectangle 9"/>
          <p:cNvSpPr/>
          <p:nvPr userDrawn="1"/>
        </p:nvSpPr>
        <p:spPr>
          <a:xfrm>
            <a:off x="6342" y="1"/>
            <a:ext cx="9131318" cy="235526"/>
          </a:xfrm>
          <a:prstGeom prst="rect">
            <a:avLst/>
          </a:prstGeom>
          <a:gradFill flip="none" rotWithShape="1">
            <a:gsLst>
              <a:gs pos="0">
                <a:srgbClr val="FFC000"/>
              </a:gs>
              <a:gs pos="50000">
                <a:srgbClr val="F8F8F8"/>
              </a:gs>
              <a:gs pos="100000">
                <a:schemeClr val="bg1">
                  <a:alpha val="0"/>
                </a:schemeClr>
              </a:gs>
            </a:gsLst>
            <a:lin ang="60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b="1" dirty="0">
              <a:solidFill>
                <a:srgbClr val="FFFFFF"/>
              </a:solidFill>
            </a:endParaRPr>
          </a:p>
        </p:txBody>
      </p:sp>
      <p:sp>
        <p:nvSpPr>
          <p:cNvPr id="5" name="Rectangle 8"/>
          <p:cNvSpPr/>
          <p:nvPr userDrawn="1"/>
        </p:nvSpPr>
        <p:spPr>
          <a:xfrm>
            <a:off x="0" y="1582738"/>
            <a:ext cx="9144000" cy="1050925"/>
          </a:xfrm>
          <a:prstGeom prst="rect">
            <a:avLst/>
          </a:prstGeom>
          <a:solidFill>
            <a:schemeClr val="bg1">
              <a:alpha val="50000"/>
            </a:schemeClr>
          </a:solidFill>
          <a:ln w="9525">
            <a:solidFill>
              <a:srgbClr val="003399"/>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b="1" dirty="0">
              <a:solidFill>
                <a:srgbClr val="FFFFFF"/>
              </a:solidFill>
            </a:endParaRPr>
          </a:p>
        </p:txBody>
      </p:sp>
      <p:pic>
        <p:nvPicPr>
          <p:cNvPr id="6" name="Picture 19" descr="DOE Seal Color 250px"/>
          <p:cNvPicPr>
            <a:picLocks noChangeAspect="1" noChangeArrowheads="1"/>
          </p:cNvPicPr>
          <p:nvPr userDrawn="1"/>
        </p:nvPicPr>
        <p:blipFill>
          <a:blip r:embed="rId2"/>
          <a:srcRect/>
          <a:stretch>
            <a:fillRect/>
          </a:stretch>
        </p:blipFill>
        <p:spPr bwMode="auto">
          <a:xfrm>
            <a:off x="825500" y="1265238"/>
            <a:ext cx="1682750" cy="1685925"/>
          </a:xfrm>
          <a:prstGeom prst="rect">
            <a:avLst/>
          </a:prstGeom>
          <a:noFill/>
          <a:ln w="9525">
            <a:noFill/>
            <a:miter lim="800000"/>
            <a:headEnd/>
            <a:tailEnd/>
          </a:ln>
        </p:spPr>
      </p:pic>
      <p:sp>
        <p:nvSpPr>
          <p:cNvPr id="236563" name="Rectangle 19"/>
          <p:cNvSpPr>
            <a:spLocks noGrp="1" noChangeArrowheads="1"/>
          </p:cNvSpPr>
          <p:nvPr>
            <p:ph type="ctrTitle" sz="quarter"/>
          </p:nvPr>
        </p:nvSpPr>
        <p:spPr>
          <a:xfrm>
            <a:off x="2555875" y="1552575"/>
            <a:ext cx="6159500" cy="1108075"/>
          </a:xfrm>
          <a:prstGeom prst="rect">
            <a:avLst/>
          </a:prstGeom>
        </p:spPr>
        <p:txBody>
          <a:bodyPr anchor="ctr"/>
          <a:lstStyle>
            <a:lvl1pPr algn="ctr">
              <a:defRPr sz="3200"/>
            </a:lvl1pPr>
          </a:lstStyle>
          <a:p>
            <a:r>
              <a:rPr lang="en-US" dirty="0"/>
              <a:t>Click to edit Master title style</a:t>
            </a:r>
          </a:p>
        </p:txBody>
      </p:sp>
      <p:sp>
        <p:nvSpPr>
          <p:cNvPr id="236566" name="Rectangle 22"/>
          <p:cNvSpPr>
            <a:spLocks noGrp="1" noChangeArrowheads="1"/>
          </p:cNvSpPr>
          <p:nvPr>
            <p:ph type="subTitle" sz="quarter" idx="1"/>
          </p:nvPr>
        </p:nvSpPr>
        <p:spPr>
          <a:xfrm>
            <a:off x="2547938" y="2971800"/>
            <a:ext cx="6167437" cy="1897063"/>
          </a:xfrm>
        </p:spPr>
        <p:txBody>
          <a:bodyPr/>
          <a:lstStyle>
            <a:lvl1pPr marL="0" indent="0" algn="ctr">
              <a:buFontTx/>
              <a:buNone/>
              <a:defRPr sz="2400" b="1"/>
            </a:lvl1pPr>
          </a:lstStyle>
          <a:p>
            <a:r>
              <a:rPr lang="en-US" dirty="0"/>
              <a:t>Click to edit Master subtitle style</a:t>
            </a:r>
          </a:p>
        </p:txBody>
      </p:sp>
    </p:spTree>
    <p:extLst>
      <p:ext uri="{BB962C8B-B14F-4D97-AF65-F5344CB8AC3E}">
        <p14:creationId xmlns:p14="http://schemas.microsoft.com/office/powerpoint/2010/main" val="802090457"/>
      </p:ext>
    </p:extLst>
  </p:cSld>
  <p:clrMapOvr>
    <a:masterClrMapping/>
  </p:clrMapOvr>
  <p:transition>
    <p:fad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38852" y="196692"/>
            <a:ext cx="8244773" cy="762000"/>
          </a:xfrm>
          <a:prstGeom prst="rect">
            <a:avLst/>
          </a:prstGeom>
        </p:spPr>
        <p:txBody>
          <a:bodyPr anchor="ctr"/>
          <a:lstStyle>
            <a:lvl1pPr algn="ctr">
              <a:defRPr b="1"/>
            </a:lvl1pPr>
          </a:lstStyle>
          <a:p>
            <a:r>
              <a:rPr lang="en-US" dirty="0" smtClean="0"/>
              <a:t>Click to edit Master title style</a:t>
            </a:r>
            <a:endParaRPr lang="en-US" dirty="0"/>
          </a:p>
        </p:txBody>
      </p:sp>
      <p:sp>
        <p:nvSpPr>
          <p:cNvPr id="3" name="Content Placeholder 2"/>
          <p:cNvSpPr>
            <a:spLocks noGrp="1"/>
          </p:cNvSpPr>
          <p:nvPr>
            <p:ph idx="1"/>
          </p:nvPr>
        </p:nvSpPr>
        <p:spPr>
          <a:xfrm>
            <a:off x="460375" y="1066800"/>
            <a:ext cx="8223250" cy="5164138"/>
          </a:xfrm>
        </p:spPr>
        <p:txBody>
          <a:bodyPr/>
          <a:lstStyle>
            <a:lvl1pPr>
              <a:defRPr sz="2200"/>
            </a:lvl1pPr>
            <a:lvl2pPr>
              <a:defRPr sz="2000"/>
            </a:lvl2pPr>
            <a:lvl3pPr>
              <a:defRPr sz="1800"/>
            </a:lvl3pPr>
            <a:lvl4pPr>
              <a:defRPr sz="1600"/>
            </a:lvl4pPr>
            <a:lvl5pPr>
              <a:defRPr sz="14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TextBox 9"/>
          <p:cNvSpPr txBox="1"/>
          <p:nvPr userDrawn="1"/>
        </p:nvSpPr>
        <p:spPr>
          <a:xfrm>
            <a:off x="4267200" y="6400800"/>
            <a:ext cx="402674" cy="307777"/>
          </a:xfrm>
          <a:prstGeom prst="rect">
            <a:avLst/>
          </a:prstGeom>
          <a:noFill/>
        </p:spPr>
        <p:txBody>
          <a:bodyPr wrap="none" rtlCol="0">
            <a:spAutoFit/>
          </a:bodyPr>
          <a:lstStyle/>
          <a:p>
            <a:fld id="{61E48940-BA79-4914-A52C-DA203AC73DAD}" type="slidenum">
              <a:rPr lang="en-US" sz="1400" smtClean="0"/>
              <a:t>‹#›</a:t>
            </a:fld>
            <a:endParaRPr lang="en-US" sz="1400" dirty="0"/>
          </a:p>
        </p:txBody>
      </p:sp>
    </p:spTree>
    <p:extLst>
      <p:ext uri="{BB962C8B-B14F-4D97-AF65-F5344CB8AC3E}">
        <p14:creationId xmlns:p14="http://schemas.microsoft.com/office/powerpoint/2010/main" val="305902698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078" name="Rectangle 3"/>
          <p:cNvSpPr>
            <a:spLocks noGrp="1" noChangeArrowheads="1"/>
          </p:cNvSpPr>
          <p:nvPr>
            <p:ph type="body" idx="1"/>
          </p:nvPr>
        </p:nvSpPr>
        <p:spPr bwMode="auto">
          <a:xfrm>
            <a:off x="460375" y="1066800"/>
            <a:ext cx="8223250" cy="51641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8" name="Line 35"/>
          <p:cNvSpPr>
            <a:spLocks noChangeShapeType="1"/>
          </p:cNvSpPr>
          <p:nvPr/>
        </p:nvSpPr>
        <p:spPr bwMode="gray">
          <a:xfrm flipV="1">
            <a:off x="394494" y="983193"/>
            <a:ext cx="8355012" cy="6350"/>
          </a:xfrm>
          <a:prstGeom prst="line">
            <a:avLst/>
          </a:prstGeom>
          <a:noFill/>
          <a:ln w="19050" cmpd="sng">
            <a:solidFill>
              <a:schemeClr val="accent1"/>
            </a:solidFill>
            <a:round/>
            <a:headEnd/>
            <a:tailEnd/>
          </a:ln>
          <a:effectLst/>
        </p:spPr>
        <p:txBody>
          <a:bodyPr wrap="none" anchor="ctr"/>
          <a:lstStyle/>
          <a:p>
            <a:pPr eaLnBrk="0" hangingPunct="0">
              <a:lnSpc>
                <a:spcPct val="106000"/>
              </a:lnSpc>
              <a:spcBef>
                <a:spcPct val="50000"/>
              </a:spcBef>
              <a:buSzPct val="100000"/>
              <a:buFont typeface="Wingdings 2" pitchFamily="18" charset="2"/>
              <a:buNone/>
              <a:defRPr/>
            </a:pPr>
            <a:endParaRPr lang="en-US" sz="1200" b="1" dirty="0">
              <a:solidFill>
                <a:srgbClr val="000000"/>
              </a:solidFill>
              <a:cs typeface="Arial" charset="0"/>
            </a:endParaRPr>
          </a:p>
        </p:txBody>
      </p:sp>
      <p:cxnSp>
        <p:nvCxnSpPr>
          <p:cNvPr id="4" name="Straight Connector 3"/>
          <p:cNvCxnSpPr/>
          <p:nvPr userDrawn="1"/>
        </p:nvCxnSpPr>
        <p:spPr>
          <a:xfrm>
            <a:off x="304800" y="1066800"/>
            <a:ext cx="8610600" cy="0"/>
          </a:xfrm>
          <a:prstGeom prst="line">
            <a:avLst/>
          </a:prstGeom>
          <a:ln w="19050">
            <a:solidFill>
              <a:schemeClr val="accent4"/>
            </a:solidFill>
          </a:ln>
        </p:spPr>
        <p:style>
          <a:lnRef idx="1">
            <a:schemeClr val="accent1"/>
          </a:lnRef>
          <a:fillRef idx="0">
            <a:schemeClr val="accent1"/>
          </a:fillRef>
          <a:effectRef idx="0">
            <a:schemeClr val="accent1"/>
          </a:effectRef>
          <a:fontRef idx="minor">
            <a:schemeClr val="tx1"/>
          </a:fontRef>
        </p:style>
      </p:cxnSp>
      <p:pic>
        <p:nvPicPr>
          <p:cNvPr id="7" name="Picture 6"/>
          <p:cNvPicPr>
            <a:picLocks noChangeAspect="1"/>
          </p:cNvPicPr>
          <p:nvPr userDrawn="1"/>
        </p:nvPicPr>
        <p:blipFill>
          <a:blip r:embed="rId5"/>
          <a:stretch>
            <a:fillRect/>
          </a:stretch>
        </p:blipFill>
        <p:spPr>
          <a:xfrm>
            <a:off x="7830218" y="6444603"/>
            <a:ext cx="1085182" cy="274344"/>
          </a:xfrm>
          <a:prstGeom prst="rect">
            <a:avLst/>
          </a:prstGeom>
        </p:spPr>
      </p:pic>
    </p:spTree>
    <p:extLst>
      <p:ext uri="{BB962C8B-B14F-4D97-AF65-F5344CB8AC3E}">
        <p14:creationId xmlns:p14="http://schemas.microsoft.com/office/powerpoint/2010/main" val="3803240030"/>
      </p:ext>
    </p:extLst>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Lst>
  <p:timing>
    <p:tnLst>
      <p:par>
        <p:cTn id="1" dur="indefinite" restart="never" nodeType="tmRoot"/>
      </p:par>
    </p:tnLst>
  </p:timing>
  <p:hf hdr="0" dt="0"/>
  <p:txStyles>
    <p:titleStyle>
      <a:lvl1pPr algn="l" rtl="0" eaLnBrk="0" fontAlgn="base" hangingPunct="0">
        <a:spcBef>
          <a:spcPct val="0"/>
        </a:spcBef>
        <a:spcAft>
          <a:spcPct val="0"/>
        </a:spcAft>
        <a:defRPr sz="2400">
          <a:solidFill>
            <a:srgbClr val="003399"/>
          </a:solidFill>
          <a:latin typeface="+mj-lt"/>
          <a:ea typeface="+mj-ea"/>
          <a:cs typeface="+mj-cs"/>
        </a:defRPr>
      </a:lvl1pPr>
      <a:lvl2pPr algn="l" rtl="0" eaLnBrk="0" fontAlgn="base" hangingPunct="0">
        <a:spcBef>
          <a:spcPct val="0"/>
        </a:spcBef>
        <a:spcAft>
          <a:spcPct val="0"/>
        </a:spcAft>
        <a:defRPr sz="2400">
          <a:solidFill>
            <a:srgbClr val="003399"/>
          </a:solidFill>
          <a:latin typeface="Arial" charset="0"/>
        </a:defRPr>
      </a:lvl2pPr>
      <a:lvl3pPr algn="l" rtl="0" eaLnBrk="0" fontAlgn="base" hangingPunct="0">
        <a:spcBef>
          <a:spcPct val="0"/>
        </a:spcBef>
        <a:spcAft>
          <a:spcPct val="0"/>
        </a:spcAft>
        <a:defRPr sz="2400">
          <a:solidFill>
            <a:srgbClr val="003399"/>
          </a:solidFill>
          <a:latin typeface="Arial" charset="0"/>
        </a:defRPr>
      </a:lvl3pPr>
      <a:lvl4pPr algn="l" rtl="0" eaLnBrk="0" fontAlgn="base" hangingPunct="0">
        <a:spcBef>
          <a:spcPct val="0"/>
        </a:spcBef>
        <a:spcAft>
          <a:spcPct val="0"/>
        </a:spcAft>
        <a:defRPr sz="2400">
          <a:solidFill>
            <a:srgbClr val="003399"/>
          </a:solidFill>
          <a:latin typeface="Arial" charset="0"/>
        </a:defRPr>
      </a:lvl4pPr>
      <a:lvl5pPr algn="l" rtl="0" eaLnBrk="0" fontAlgn="base" hangingPunct="0">
        <a:spcBef>
          <a:spcPct val="0"/>
        </a:spcBef>
        <a:spcAft>
          <a:spcPct val="0"/>
        </a:spcAft>
        <a:defRPr sz="2400">
          <a:solidFill>
            <a:srgbClr val="003399"/>
          </a:solidFill>
          <a:latin typeface="Arial" charset="0"/>
        </a:defRPr>
      </a:lvl5pPr>
      <a:lvl6pPr marL="457200" algn="ctr" rtl="0" eaLnBrk="1" fontAlgn="base" hangingPunct="1">
        <a:spcBef>
          <a:spcPct val="0"/>
        </a:spcBef>
        <a:spcAft>
          <a:spcPct val="0"/>
        </a:spcAft>
        <a:defRPr sz="3000">
          <a:solidFill>
            <a:srgbClr val="003399"/>
          </a:solidFill>
          <a:latin typeface="Arial" charset="0"/>
        </a:defRPr>
      </a:lvl6pPr>
      <a:lvl7pPr marL="914400" algn="ctr" rtl="0" eaLnBrk="1" fontAlgn="base" hangingPunct="1">
        <a:spcBef>
          <a:spcPct val="0"/>
        </a:spcBef>
        <a:spcAft>
          <a:spcPct val="0"/>
        </a:spcAft>
        <a:defRPr sz="3000">
          <a:solidFill>
            <a:srgbClr val="003399"/>
          </a:solidFill>
          <a:latin typeface="Arial" charset="0"/>
        </a:defRPr>
      </a:lvl7pPr>
      <a:lvl8pPr marL="1371600" algn="ctr" rtl="0" eaLnBrk="1" fontAlgn="base" hangingPunct="1">
        <a:spcBef>
          <a:spcPct val="0"/>
        </a:spcBef>
        <a:spcAft>
          <a:spcPct val="0"/>
        </a:spcAft>
        <a:defRPr sz="3000">
          <a:solidFill>
            <a:srgbClr val="003399"/>
          </a:solidFill>
          <a:latin typeface="Arial" charset="0"/>
        </a:defRPr>
      </a:lvl8pPr>
      <a:lvl9pPr marL="1828800" algn="ctr" rtl="0" eaLnBrk="1" fontAlgn="base" hangingPunct="1">
        <a:spcBef>
          <a:spcPct val="0"/>
        </a:spcBef>
        <a:spcAft>
          <a:spcPct val="0"/>
        </a:spcAft>
        <a:defRPr sz="3000">
          <a:solidFill>
            <a:srgbClr val="003399"/>
          </a:solidFill>
          <a:latin typeface="Arial" charset="0"/>
        </a:defRPr>
      </a:lvl9pPr>
    </p:titleStyle>
    <p:bodyStyle>
      <a:lvl1pPr marL="342900" indent="-342900" algn="l" rtl="0" eaLnBrk="0" fontAlgn="base" hangingPunct="0">
        <a:spcBef>
          <a:spcPct val="20000"/>
        </a:spcBef>
        <a:spcAft>
          <a:spcPct val="0"/>
        </a:spcAft>
        <a:buFont typeface="Arial" charset="0"/>
        <a:buChar char="•"/>
        <a:defRPr sz="2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000">
          <a:solidFill>
            <a:schemeClr val="tx1"/>
          </a:solidFill>
          <a:latin typeface="+mn-lt"/>
        </a:defRPr>
      </a:lvl2pPr>
      <a:lvl3pPr marL="1143000" indent="-228600" algn="l" rtl="0" eaLnBrk="0" fontAlgn="base" hangingPunct="0">
        <a:spcBef>
          <a:spcPct val="20000"/>
        </a:spcBef>
        <a:spcAft>
          <a:spcPct val="0"/>
        </a:spcAft>
        <a:buFont typeface="Arial" charset="0"/>
        <a:buChar char="•"/>
        <a:defRPr sz="1800">
          <a:solidFill>
            <a:schemeClr val="tx1"/>
          </a:solidFill>
          <a:latin typeface="+mn-lt"/>
        </a:defRPr>
      </a:lvl3pPr>
      <a:lvl4pPr marL="1600200" indent="-228600" algn="l" rtl="0" eaLnBrk="0" fontAlgn="base" hangingPunct="0">
        <a:spcBef>
          <a:spcPct val="20000"/>
        </a:spcBef>
        <a:spcAft>
          <a:spcPct val="0"/>
        </a:spcAft>
        <a:buFont typeface="Arial" charset="0"/>
        <a:buChar char="–"/>
        <a:defRPr sz="1600">
          <a:solidFill>
            <a:schemeClr val="tx1"/>
          </a:solidFill>
          <a:latin typeface="+mn-lt"/>
        </a:defRPr>
      </a:lvl4pPr>
      <a:lvl5pPr marL="2057400" indent="-228600" algn="l" rtl="0" eaLnBrk="0" fontAlgn="base" hangingPunct="0">
        <a:spcBef>
          <a:spcPct val="20000"/>
        </a:spcBef>
        <a:spcAft>
          <a:spcPct val="0"/>
        </a:spcAft>
        <a:buFont typeface="Arial" charset="0"/>
        <a:buChar char="»"/>
        <a:defRPr sz="1400">
          <a:solidFill>
            <a:schemeClr val="tx1"/>
          </a:solidFill>
          <a:latin typeface="+mn-lt"/>
        </a:defRPr>
      </a:lvl5pPr>
      <a:lvl6pPr marL="2514600" indent="-228600" algn="l" rtl="0" eaLnBrk="1" fontAlgn="base" hangingPunct="1">
        <a:spcBef>
          <a:spcPct val="20000"/>
        </a:spcBef>
        <a:spcAft>
          <a:spcPct val="0"/>
        </a:spcAft>
        <a:buFont typeface="Arial" charset="0"/>
        <a:buChar char="»"/>
        <a:defRPr sz="2000">
          <a:solidFill>
            <a:srgbClr val="003399"/>
          </a:solidFill>
          <a:latin typeface="+mn-lt"/>
        </a:defRPr>
      </a:lvl6pPr>
      <a:lvl7pPr marL="2971800" indent="-228600" algn="l" rtl="0" eaLnBrk="1" fontAlgn="base" hangingPunct="1">
        <a:spcBef>
          <a:spcPct val="20000"/>
        </a:spcBef>
        <a:spcAft>
          <a:spcPct val="0"/>
        </a:spcAft>
        <a:buFont typeface="Arial" charset="0"/>
        <a:buChar char="»"/>
        <a:defRPr sz="2000">
          <a:solidFill>
            <a:srgbClr val="003399"/>
          </a:solidFill>
          <a:latin typeface="+mn-lt"/>
        </a:defRPr>
      </a:lvl7pPr>
      <a:lvl8pPr marL="3429000" indent="-228600" algn="l" rtl="0" eaLnBrk="1" fontAlgn="base" hangingPunct="1">
        <a:spcBef>
          <a:spcPct val="20000"/>
        </a:spcBef>
        <a:spcAft>
          <a:spcPct val="0"/>
        </a:spcAft>
        <a:buFont typeface="Arial" charset="0"/>
        <a:buChar char="»"/>
        <a:defRPr sz="2000">
          <a:solidFill>
            <a:srgbClr val="003399"/>
          </a:solidFill>
          <a:latin typeface="+mn-lt"/>
        </a:defRPr>
      </a:lvl8pPr>
      <a:lvl9pPr marL="3886200" indent="-228600" algn="l" rtl="0" eaLnBrk="1" fontAlgn="base" hangingPunct="1">
        <a:spcBef>
          <a:spcPct val="20000"/>
        </a:spcBef>
        <a:spcAft>
          <a:spcPct val="0"/>
        </a:spcAft>
        <a:buFont typeface="Arial" charset="0"/>
        <a:buChar char="»"/>
        <a:defRPr sz="2000">
          <a:solidFill>
            <a:srgbClr val="003399"/>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Jean.Stucky@hq.doe.gov"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Rectangle 42"/>
          <p:cNvSpPr>
            <a:spLocks noChangeArrowheads="1"/>
          </p:cNvSpPr>
          <p:nvPr/>
        </p:nvSpPr>
        <p:spPr bwMode="auto">
          <a:xfrm>
            <a:off x="646619" y="5867400"/>
            <a:ext cx="7811581" cy="450850"/>
          </a:xfrm>
          <a:prstGeom prst="rect">
            <a:avLst/>
          </a:prstGeom>
          <a:solidFill>
            <a:schemeClr val="tx2">
              <a:alpha val="50195"/>
            </a:schemeClr>
          </a:solidFill>
          <a:ln w="25400" algn="ctr">
            <a:solidFill>
              <a:schemeClr val="accent1"/>
            </a:solidFill>
            <a:miter lim="800000"/>
            <a:headEnd/>
            <a:tailEnd/>
          </a:ln>
        </p:spPr>
        <p:txBody>
          <a:bodyPr anchor="ctr"/>
          <a:lstStyle/>
          <a:p>
            <a:pPr>
              <a:spcBef>
                <a:spcPct val="50000"/>
              </a:spcBef>
              <a:defRPr/>
            </a:pPr>
            <a:r>
              <a:rPr lang="en-US" sz="1200" b="1" dirty="0">
                <a:solidFill>
                  <a:srgbClr val="000000"/>
                </a:solidFill>
                <a:effectLst>
                  <a:outerShdw blurRad="38100" dist="38100" dir="2700000" algn="tl">
                    <a:srgbClr val="C0C0C0"/>
                  </a:outerShdw>
                </a:effectLst>
              </a:rPr>
              <a:t>Presentation to the DOE Contractor </a:t>
            </a:r>
            <a:r>
              <a:rPr lang="en-US" sz="1200" b="1" dirty="0" smtClean="0">
                <a:solidFill>
                  <a:srgbClr val="000000"/>
                </a:solidFill>
                <a:effectLst>
                  <a:outerShdw blurRad="38100" dist="38100" dir="2700000" algn="tl">
                    <a:srgbClr val="C0C0C0"/>
                  </a:outerShdw>
                </a:effectLst>
              </a:rPr>
              <a:t>Attorneys’ Association			July 22, 2016</a:t>
            </a:r>
            <a:endParaRPr lang="en-US" sz="1200" b="1" dirty="0">
              <a:solidFill>
                <a:srgbClr val="000000"/>
              </a:solidFill>
              <a:effectLst>
                <a:outerShdw blurRad="38100" dist="38100" dir="2700000" algn="tl">
                  <a:srgbClr val="C0C0C0"/>
                </a:outerShdw>
              </a:effectLst>
            </a:endParaRPr>
          </a:p>
        </p:txBody>
      </p:sp>
      <p:sp>
        <p:nvSpPr>
          <p:cNvPr id="114697" name="Text Box 9"/>
          <p:cNvSpPr txBox="1">
            <a:spLocks noChangeArrowheads="1"/>
          </p:cNvSpPr>
          <p:nvPr/>
        </p:nvSpPr>
        <p:spPr bwMode="auto">
          <a:xfrm>
            <a:off x="3028406" y="1752600"/>
            <a:ext cx="4721225" cy="584775"/>
          </a:xfrm>
          <a:prstGeom prst="rect">
            <a:avLst/>
          </a:prstGeom>
          <a:noFill/>
          <a:ln w="9525">
            <a:noFill/>
            <a:miter lim="800000"/>
            <a:headEnd/>
            <a:tailEnd/>
          </a:ln>
          <a:effectLst/>
        </p:spPr>
        <p:txBody>
          <a:bodyPr>
            <a:spAutoFit/>
          </a:bodyPr>
          <a:lstStyle/>
          <a:p>
            <a:pPr algn="ctr">
              <a:spcBef>
                <a:spcPct val="50000"/>
              </a:spcBef>
              <a:defRPr/>
            </a:pPr>
            <a:r>
              <a:rPr lang="en-US" sz="3200" b="1" dirty="0">
                <a:solidFill>
                  <a:srgbClr val="000000"/>
                </a:solidFill>
                <a:effectLst>
                  <a:outerShdw blurRad="38100" dist="38100" dir="2700000" algn="tl">
                    <a:srgbClr val="C0C0C0"/>
                  </a:outerShdw>
                </a:effectLst>
                <a:cs typeface="Arial" charset="0"/>
              </a:rPr>
              <a:t>Department of </a:t>
            </a:r>
            <a:r>
              <a:rPr lang="en-US" sz="3200" b="1" dirty="0" smtClean="0">
                <a:solidFill>
                  <a:srgbClr val="000000"/>
                </a:solidFill>
                <a:effectLst>
                  <a:outerShdw blurRad="38100" dist="38100" dir="2700000" algn="tl">
                    <a:srgbClr val="C0C0C0"/>
                  </a:outerShdw>
                </a:effectLst>
                <a:cs typeface="Arial" charset="0"/>
              </a:rPr>
              <a:t>Energy</a:t>
            </a:r>
            <a:endParaRPr lang="en-US" sz="3200" b="1" dirty="0">
              <a:solidFill>
                <a:srgbClr val="000000"/>
              </a:solidFill>
              <a:effectLst>
                <a:outerShdw blurRad="38100" dist="38100" dir="2700000" algn="tl">
                  <a:srgbClr val="C0C0C0"/>
                </a:outerShdw>
              </a:effectLst>
              <a:cs typeface="Arial" charset="0"/>
            </a:endParaRPr>
          </a:p>
        </p:txBody>
      </p:sp>
      <p:sp>
        <p:nvSpPr>
          <p:cNvPr id="6" name="Text Box 11"/>
          <p:cNvSpPr txBox="1">
            <a:spLocks noChangeArrowheads="1"/>
          </p:cNvSpPr>
          <p:nvPr/>
        </p:nvSpPr>
        <p:spPr bwMode="auto">
          <a:xfrm>
            <a:off x="521561" y="3048000"/>
            <a:ext cx="8145236" cy="2985433"/>
          </a:xfrm>
          <a:prstGeom prst="rect">
            <a:avLst/>
          </a:prstGeom>
          <a:noFill/>
          <a:ln w="9525">
            <a:noFill/>
            <a:miter lim="800000"/>
            <a:headEnd/>
            <a:tailEnd/>
          </a:ln>
          <a:effectLst/>
        </p:spPr>
        <p:txBody>
          <a:bodyPr wrap="square">
            <a:spAutoFit/>
          </a:bodyPr>
          <a:lstStyle/>
          <a:p>
            <a:pPr algn="ctr">
              <a:spcBef>
                <a:spcPct val="50000"/>
              </a:spcBef>
              <a:defRPr/>
            </a:pPr>
            <a:r>
              <a:rPr lang="en-US" sz="2800" b="1" dirty="0" smtClean="0">
                <a:solidFill>
                  <a:srgbClr val="000000"/>
                </a:solidFill>
                <a:effectLst>
                  <a:outerShdw blurRad="38100" dist="38100" dir="2700000" algn="tl">
                    <a:srgbClr val="C0C0C0"/>
                  </a:outerShdw>
                </a:effectLst>
              </a:rPr>
              <a:t>Developments in Contractor Human Resources</a:t>
            </a:r>
            <a:endParaRPr lang="en-US" sz="1600" b="1" dirty="0">
              <a:solidFill>
                <a:srgbClr val="000000"/>
              </a:solidFill>
              <a:effectLst>
                <a:outerShdw blurRad="38100" dist="38100" dir="2700000" algn="tl">
                  <a:srgbClr val="C0C0C0"/>
                </a:outerShdw>
              </a:effectLst>
            </a:endParaRPr>
          </a:p>
          <a:p>
            <a:pPr algn="ctr">
              <a:spcBef>
                <a:spcPts val="0"/>
              </a:spcBef>
              <a:defRPr/>
            </a:pPr>
            <a:endParaRPr lang="en-US" dirty="0" smtClean="0">
              <a:solidFill>
                <a:srgbClr val="000000"/>
              </a:solidFill>
              <a:effectLst>
                <a:outerShdw blurRad="38100" dist="38100" dir="2700000" algn="tl">
                  <a:srgbClr val="C0C0C0"/>
                </a:outerShdw>
              </a:effectLst>
            </a:endParaRPr>
          </a:p>
          <a:p>
            <a:pPr algn="ctr">
              <a:spcBef>
                <a:spcPts val="0"/>
              </a:spcBef>
              <a:defRPr/>
            </a:pPr>
            <a:r>
              <a:rPr lang="en-US" dirty="0" smtClean="0">
                <a:solidFill>
                  <a:srgbClr val="000000"/>
                </a:solidFill>
                <a:effectLst>
                  <a:outerShdw blurRad="38100" dist="38100" dir="2700000" algn="tl">
                    <a:srgbClr val="C0C0C0"/>
                  </a:outerShdw>
                </a:effectLst>
              </a:rPr>
              <a:t>Jean </a:t>
            </a:r>
            <a:r>
              <a:rPr lang="en-US" dirty="0">
                <a:solidFill>
                  <a:srgbClr val="000000"/>
                </a:solidFill>
                <a:effectLst>
                  <a:outerShdw blurRad="38100" dist="38100" dir="2700000" algn="tl">
                    <a:srgbClr val="C0C0C0"/>
                  </a:outerShdw>
                </a:effectLst>
              </a:rPr>
              <a:t>Seibert Stucky</a:t>
            </a:r>
          </a:p>
          <a:p>
            <a:pPr algn="ctr">
              <a:spcBef>
                <a:spcPts val="0"/>
              </a:spcBef>
              <a:defRPr/>
            </a:pPr>
            <a:r>
              <a:rPr lang="en-US" dirty="0">
                <a:solidFill>
                  <a:srgbClr val="000000"/>
                </a:solidFill>
                <a:effectLst>
                  <a:outerShdw blurRad="38100" dist="38100" dir="2700000" algn="tl">
                    <a:srgbClr val="C0C0C0"/>
                  </a:outerShdw>
                </a:effectLst>
              </a:rPr>
              <a:t>Assistant General Counsel for </a:t>
            </a:r>
            <a:r>
              <a:rPr lang="en-US" dirty="0" smtClean="0">
                <a:solidFill>
                  <a:srgbClr val="000000"/>
                </a:solidFill>
                <a:effectLst>
                  <a:outerShdw blurRad="38100" dist="38100" dir="2700000" algn="tl">
                    <a:srgbClr val="C0C0C0"/>
                  </a:outerShdw>
                </a:effectLst>
              </a:rPr>
              <a:t>Contractor Human Resources, and</a:t>
            </a:r>
          </a:p>
          <a:p>
            <a:pPr algn="ctr">
              <a:spcBef>
                <a:spcPts val="0"/>
              </a:spcBef>
              <a:defRPr/>
            </a:pPr>
            <a:r>
              <a:rPr lang="en-US" dirty="0" smtClean="0">
                <a:solidFill>
                  <a:srgbClr val="000000"/>
                </a:solidFill>
                <a:effectLst>
                  <a:outerShdw blurRad="38100" dist="38100" dir="2700000" algn="tl">
                    <a:srgbClr val="C0C0C0"/>
                  </a:outerShdw>
                </a:effectLst>
              </a:rPr>
              <a:t>Labor Compliance Advisor</a:t>
            </a:r>
            <a:endParaRPr lang="en-US" dirty="0">
              <a:solidFill>
                <a:srgbClr val="000000"/>
              </a:solidFill>
              <a:effectLst>
                <a:outerShdw blurRad="38100" dist="38100" dir="2700000" algn="tl">
                  <a:srgbClr val="C0C0C0"/>
                </a:outerShdw>
              </a:effectLst>
            </a:endParaRPr>
          </a:p>
          <a:p>
            <a:pPr algn="ctr">
              <a:spcBef>
                <a:spcPts val="0"/>
              </a:spcBef>
              <a:defRPr/>
            </a:pPr>
            <a:r>
              <a:rPr lang="en-US" u="sng" dirty="0">
                <a:hlinkClick r:id="rId3"/>
              </a:rPr>
              <a:t>Jean.Stucky@hq.doe.gov</a:t>
            </a:r>
            <a:r>
              <a:rPr lang="en-US" dirty="0"/>
              <a:t> </a:t>
            </a:r>
            <a:endParaRPr lang="en-US" i="1" dirty="0"/>
          </a:p>
          <a:p>
            <a:pPr algn="ctr">
              <a:spcBef>
                <a:spcPts val="0"/>
              </a:spcBef>
              <a:defRPr/>
            </a:pPr>
            <a:r>
              <a:rPr lang="en-US" i="1" dirty="0" smtClean="0"/>
              <a:t>202-586-7532</a:t>
            </a:r>
            <a:endParaRPr lang="en-US" dirty="0"/>
          </a:p>
          <a:p>
            <a:pPr algn="ctr">
              <a:spcBef>
                <a:spcPct val="50000"/>
              </a:spcBef>
              <a:defRPr/>
            </a:pPr>
            <a:endParaRPr lang="en-US" sz="1600" b="1" dirty="0">
              <a:solidFill>
                <a:srgbClr val="000000"/>
              </a:solidFill>
              <a:effectLst>
                <a:outerShdw blurRad="38100" dist="38100" dir="2700000" algn="tl">
                  <a:srgbClr val="C0C0C0"/>
                </a:outerShdw>
              </a:effectLst>
              <a:cs typeface="Arial" charset="0"/>
            </a:endParaRPr>
          </a:p>
        </p:txBody>
      </p:sp>
    </p:spTree>
    <p:extLst>
      <p:ext uri="{BB962C8B-B14F-4D97-AF65-F5344CB8AC3E}">
        <p14:creationId xmlns:p14="http://schemas.microsoft.com/office/powerpoint/2010/main" val="1270688681"/>
      </p:ext>
    </p:extLst>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a:t>Browning-Ferris </a:t>
            </a:r>
            <a:r>
              <a:rPr lang="en-US" u="sng" dirty="0" smtClean="0"/>
              <a:t>Industries</a:t>
            </a:r>
            <a:r>
              <a:rPr lang="en-US" dirty="0" smtClean="0"/>
              <a:t>,</a:t>
            </a:r>
            <a:br>
              <a:rPr lang="en-US" dirty="0" smtClean="0"/>
            </a:br>
            <a:r>
              <a:rPr lang="en-US" dirty="0" smtClean="0"/>
              <a:t>362 </a:t>
            </a:r>
            <a:r>
              <a:rPr lang="en-US" dirty="0"/>
              <a:t>NLRB No. 186 (Aug. 27, 2015)</a:t>
            </a:r>
          </a:p>
        </p:txBody>
      </p:sp>
      <p:sp>
        <p:nvSpPr>
          <p:cNvPr id="3" name="Content Placeholder 2"/>
          <p:cNvSpPr>
            <a:spLocks noGrp="1"/>
          </p:cNvSpPr>
          <p:nvPr>
            <p:ph idx="1"/>
          </p:nvPr>
        </p:nvSpPr>
        <p:spPr>
          <a:xfrm>
            <a:off x="365760" y="1688782"/>
            <a:ext cx="8302625" cy="5164138"/>
          </a:xfrm>
        </p:spPr>
        <p:txBody>
          <a:bodyPr/>
          <a:lstStyle/>
          <a:p>
            <a:r>
              <a:rPr lang="en-US" dirty="0" smtClean="0"/>
              <a:t>Two </a:t>
            </a:r>
            <a:r>
              <a:rPr lang="en-US" dirty="0"/>
              <a:t>legally-separate entities will be considered joint employers </a:t>
            </a:r>
            <a:r>
              <a:rPr lang="en-US" i="1" dirty="0"/>
              <a:t>if</a:t>
            </a:r>
            <a:r>
              <a:rPr lang="en-US" dirty="0"/>
              <a:t> – (1) they both constitute employers of the employees at issue within the meaning of the common law, </a:t>
            </a:r>
            <a:r>
              <a:rPr lang="en-US" u="sng" dirty="0"/>
              <a:t>and</a:t>
            </a:r>
            <a:r>
              <a:rPr lang="en-US" dirty="0"/>
              <a:t> (2) the putative joint employer possesses </a:t>
            </a:r>
            <a:r>
              <a:rPr lang="en-US" dirty="0" smtClean="0"/>
              <a:t>the right of </a:t>
            </a:r>
            <a:r>
              <a:rPr lang="en-US" dirty="0"/>
              <a:t>control over the employees’ terms and conditions of employment (T&amp;C) as to co-determine T&amp;C. </a:t>
            </a:r>
            <a:endParaRPr lang="en-US" dirty="0" smtClean="0"/>
          </a:p>
          <a:p>
            <a:pPr marL="0" indent="0">
              <a:buNone/>
            </a:pPr>
            <a:r>
              <a:rPr lang="en-US" dirty="0" smtClean="0"/>
              <a:t> </a:t>
            </a:r>
            <a:endParaRPr lang="en-US" dirty="0"/>
          </a:p>
          <a:p>
            <a:pPr lvl="1"/>
            <a:r>
              <a:rPr lang="en-US" dirty="0" smtClean="0"/>
              <a:t>The </a:t>
            </a:r>
            <a:r>
              <a:rPr lang="en-US" dirty="0"/>
              <a:t>bare </a:t>
            </a:r>
            <a:r>
              <a:rPr lang="en-US" u="sng" dirty="0"/>
              <a:t>right of control</a:t>
            </a:r>
            <a:r>
              <a:rPr lang="en-US" dirty="0"/>
              <a:t>, never exercised, may not be enough, depending on the extent and nature of the retained control</a:t>
            </a:r>
            <a:r>
              <a:rPr lang="en-US" dirty="0" smtClean="0"/>
              <a:t>.</a:t>
            </a:r>
            <a:endParaRPr lang="en-US" dirty="0"/>
          </a:p>
        </p:txBody>
      </p:sp>
    </p:spTree>
    <p:extLst>
      <p:ext uri="{BB962C8B-B14F-4D97-AF65-F5344CB8AC3E}">
        <p14:creationId xmlns:p14="http://schemas.microsoft.com/office/powerpoint/2010/main" val="175313136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8852" y="152400"/>
            <a:ext cx="8244773" cy="762000"/>
          </a:xfrm>
        </p:spPr>
        <p:txBody>
          <a:bodyPr/>
          <a:lstStyle/>
          <a:p>
            <a:r>
              <a:rPr lang="en-US" u="sng" dirty="0"/>
              <a:t>Miller &amp; Anderson, Inc</a:t>
            </a:r>
            <a:r>
              <a:rPr lang="en-US" u="sng" dirty="0" smtClean="0"/>
              <a:t>.</a:t>
            </a:r>
            <a:r>
              <a:rPr lang="en-US" dirty="0" smtClean="0"/>
              <a:t>,</a:t>
            </a:r>
            <a:br>
              <a:rPr lang="en-US" dirty="0" smtClean="0"/>
            </a:br>
            <a:r>
              <a:rPr lang="en-US" dirty="0" smtClean="0"/>
              <a:t>364 </a:t>
            </a:r>
            <a:r>
              <a:rPr lang="en-US" dirty="0"/>
              <a:t>NLRB No. 39 (July 11, 2016)</a:t>
            </a:r>
          </a:p>
        </p:txBody>
      </p:sp>
      <p:sp>
        <p:nvSpPr>
          <p:cNvPr id="3" name="Content Placeholder 2"/>
          <p:cNvSpPr>
            <a:spLocks noGrp="1"/>
          </p:cNvSpPr>
          <p:nvPr>
            <p:ph idx="1"/>
          </p:nvPr>
        </p:nvSpPr>
        <p:spPr>
          <a:xfrm>
            <a:off x="294038" y="1295400"/>
            <a:ext cx="8534400" cy="5164138"/>
          </a:xfrm>
        </p:spPr>
        <p:txBody>
          <a:bodyPr/>
          <a:lstStyle/>
          <a:p>
            <a:r>
              <a:rPr lang="en-US" sz="1800" dirty="0" smtClean="0"/>
              <a:t>The National Labor Relations Board requires an employer to bargain in a </a:t>
            </a:r>
            <a:r>
              <a:rPr lang="en-US" sz="1800" i="1" dirty="0" smtClean="0"/>
              <a:t>single employer </a:t>
            </a:r>
            <a:r>
              <a:rPr lang="en-US" sz="1800" dirty="0" smtClean="0"/>
              <a:t>bargaining unit </a:t>
            </a:r>
            <a:r>
              <a:rPr lang="en-US" sz="1800" i="1" dirty="0" smtClean="0"/>
              <a:t>if </a:t>
            </a:r>
            <a:r>
              <a:rPr lang="en-US" sz="1800" dirty="0" smtClean="0"/>
              <a:t>those employees share a substantial community of interest.</a:t>
            </a:r>
          </a:p>
          <a:p>
            <a:pPr marL="0" indent="0">
              <a:buNone/>
            </a:pPr>
            <a:endParaRPr lang="en-US" sz="1800" dirty="0" smtClean="0"/>
          </a:p>
          <a:p>
            <a:r>
              <a:rPr lang="en-US" sz="1800" dirty="0" smtClean="0"/>
              <a:t>Where, however, a union seeks to bargain with several different employers, the consent of those employers to a </a:t>
            </a:r>
            <a:r>
              <a:rPr lang="en-US" sz="1800" i="1" dirty="0" smtClean="0"/>
              <a:t>multiemployer</a:t>
            </a:r>
            <a:r>
              <a:rPr lang="en-US" sz="1800" dirty="0" smtClean="0"/>
              <a:t> unit is required, even if the employees share a substantial community of interest.</a:t>
            </a:r>
          </a:p>
          <a:p>
            <a:pPr marL="0" indent="0">
              <a:buNone/>
            </a:pPr>
            <a:endParaRPr lang="en-US" sz="1800" dirty="0" smtClean="0"/>
          </a:p>
          <a:p>
            <a:r>
              <a:rPr lang="en-US" sz="1800" i="1" u="sng" dirty="0" smtClean="0"/>
              <a:t>Miller &amp; Anderson</a:t>
            </a:r>
            <a:r>
              <a:rPr lang="en-US" sz="1800" i="1" dirty="0" smtClean="0"/>
              <a:t>, supra:  </a:t>
            </a:r>
            <a:r>
              <a:rPr lang="en-US" sz="1800" dirty="0" smtClean="0"/>
              <a:t>Where a single user employer obtains employees from a supplier employer (such as a staffing agency) and a union seeks to represent (i) the individuals </a:t>
            </a:r>
            <a:r>
              <a:rPr lang="en-US" sz="1800" i="1" dirty="0" smtClean="0"/>
              <a:t>jointly</a:t>
            </a:r>
            <a:r>
              <a:rPr lang="en-US" sz="1800" dirty="0" smtClean="0"/>
              <a:t> employed by the user and the supplier employer </a:t>
            </a:r>
            <a:r>
              <a:rPr lang="en-US" sz="1800" i="1" dirty="0"/>
              <a:t>and</a:t>
            </a:r>
            <a:r>
              <a:rPr lang="en-US" sz="1800" dirty="0"/>
              <a:t> </a:t>
            </a:r>
            <a:r>
              <a:rPr lang="en-US" sz="1800" dirty="0" smtClean="0"/>
              <a:t>(ii) the </a:t>
            </a:r>
            <a:r>
              <a:rPr lang="en-US" sz="1800" dirty="0"/>
              <a:t>user’s solely employed employees in </a:t>
            </a:r>
            <a:r>
              <a:rPr lang="en-US" sz="1800" dirty="0" smtClean="0"/>
              <a:t>a single bargaining </a:t>
            </a:r>
            <a:r>
              <a:rPr lang="en-US" sz="1800" dirty="0"/>
              <a:t>unit – </a:t>
            </a:r>
            <a:r>
              <a:rPr lang="en-US" sz="1800" dirty="0" smtClean="0"/>
              <a:t>that unit does </a:t>
            </a:r>
            <a:r>
              <a:rPr lang="en-US" sz="1800" i="1" dirty="0" smtClean="0"/>
              <a:t>not</a:t>
            </a:r>
            <a:r>
              <a:rPr lang="en-US" sz="1800" dirty="0" smtClean="0"/>
              <a:t> constitute a multiemployer unit and consent of the employers is </a:t>
            </a:r>
            <a:r>
              <a:rPr lang="en-US" sz="1800" i="1" dirty="0" smtClean="0"/>
              <a:t>not</a:t>
            </a:r>
            <a:r>
              <a:rPr lang="en-US" sz="1800" dirty="0" smtClean="0"/>
              <a:t> required, </a:t>
            </a:r>
            <a:r>
              <a:rPr lang="en-US" sz="1800" i="1" dirty="0" smtClean="0"/>
              <a:t>if </a:t>
            </a:r>
            <a:r>
              <a:rPr lang="en-US" sz="1800" dirty="0" smtClean="0"/>
              <a:t>the user and supplier employers constitute a joint employer </a:t>
            </a:r>
            <a:r>
              <a:rPr lang="en-US" sz="1800" i="1" dirty="0" smtClean="0"/>
              <a:t>and </a:t>
            </a:r>
            <a:r>
              <a:rPr lang="en-US" sz="1800" dirty="0" smtClean="0"/>
              <a:t>the employees share a substantial community of interest. </a:t>
            </a:r>
          </a:p>
          <a:p>
            <a:pPr lvl="1"/>
            <a:r>
              <a:rPr lang="en-US" sz="1800" dirty="0" smtClean="0"/>
              <a:t>The employers had stipulated to the existence of a joint employer relationship.</a:t>
            </a:r>
            <a:endParaRPr lang="en-US" sz="1800" dirty="0"/>
          </a:p>
        </p:txBody>
      </p:sp>
    </p:spTree>
    <p:extLst>
      <p:ext uri="{BB962C8B-B14F-4D97-AF65-F5344CB8AC3E}">
        <p14:creationId xmlns:p14="http://schemas.microsoft.com/office/powerpoint/2010/main" val="199896232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Joint Employer Concepts and</a:t>
            </a:r>
            <a:br>
              <a:rPr lang="en-US" dirty="0" smtClean="0"/>
            </a:br>
            <a:r>
              <a:rPr lang="en-US" dirty="0" smtClean="0"/>
              <a:t>the Fair Labor Standards Act </a:t>
            </a:r>
            <a:r>
              <a:rPr lang="en-US" dirty="0"/>
              <a:t>(FLSA)</a:t>
            </a:r>
          </a:p>
        </p:txBody>
      </p:sp>
      <p:sp>
        <p:nvSpPr>
          <p:cNvPr id="3" name="Content Placeholder 2"/>
          <p:cNvSpPr>
            <a:spLocks noGrp="1"/>
          </p:cNvSpPr>
          <p:nvPr>
            <p:ph idx="1"/>
          </p:nvPr>
        </p:nvSpPr>
        <p:spPr>
          <a:xfrm>
            <a:off x="449613" y="1447800"/>
            <a:ext cx="8223250" cy="5164138"/>
          </a:xfrm>
        </p:spPr>
        <p:txBody>
          <a:bodyPr/>
          <a:lstStyle/>
          <a:p>
            <a:r>
              <a:rPr lang="en-US" dirty="0"/>
              <a:t>Administrator </a:t>
            </a:r>
            <a:r>
              <a:rPr lang="en-US" dirty="0" smtClean="0"/>
              <a:t>David Weil of the Department of Labor’s Wage and Hour Division issued an Administrator’s Interpretation on joint employment under the FLSA </a:t>
            </a:r>
            <a:r>
              <a:rPr lang="en-US" dirty="0"/>
              <a:t>(1-20-16</a:t>
            </a:r>
            <a:r>
              <a:rPr lang="en-US" dirty="0" smtClean="0"/>
              <a:t>).</a:t>
            </a:r>
          </a:p>
          <a:p>
            <a:pPr marL="0" indent="0">
              <a:buNone/>
            </a:pPr>
            <a:endParaRPr lang="en-US" dirty="0" smtClean="0"/>
          </a:p>
          <a:p>
            <a:pPr lvl="1"/>
            <a:r>
              <a:rPr lang="en-US" dirty="0"/>
              <a:t>The concept of “employ” is broadly defined under the FLSA as “to suffer or permit to work,”  i.e., to have the reasonable ability to know that work was performed and to prevent performance of the work.</a:t>
            </a:r>
          </a:p>
          <a:p>
            <a:pPr lvl="1"/>
            <a:r>
              <a:rPr lang="en-US" dirty="0" smtClean="0"/>
              <a:t>Weil emphasized that, in </a:t>
            </a:r>
            <a:r>
              <a:rPr lang="en-US" dirty="0"/>
              <a:t>contrast to the common </a:t>
            </a:r>
            <a:r>
              <a:rPr lang="en-US" dirty="0" smtClean="0"/>
              <a:t>law National Labor Relations Act (NLRA) </a:t>
            </a:r>
            <a:r>
              <a:rPr lang="en-US" dirty="0"/>
              <a:t>definition centered on control, </a:t>
            </a:r>
            <a:r>
              <a:rPr lang="en-US" dirty="0" smtClean="0"/>
              <a:t>the </a:t>
            </a:r>
            <a:r>
              <a:rPr lang="en-US" dirty="0"/>
              <a:t>FLSA definition of an employer (and joint employer) has always included employers that receive the benefits of the employee’s work or upon which the employee is economically dependent</a:t>
            </a:r>
            <a:r>
              <a:rPr lang="en-US" dirty="0" smtClean="0"/>
              <a:t>.</a:t>
            </a:r>
            <a:endParaRPr lang="en-US" dirty="0"/>
          </a:p>
        </p:txBody>
      </p:sp>
    </p:spTree>
    <p:extLst>
      <p:ext uri="{BB962C8B-B14F-4D97-AF65-F5344CB8AC3E}">
        <p14:creationId xmlns:p14="http://schemas.microsoft.com/office/powerpoint/2010/main" val="219092906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46844" y="982138"/>
            <a:ext cx="8236781" cy="4616079"/>
          </a:xfrm>
        </p:spPr>
        <p:txBody>
          <a:bodyPr anchor="ctr">
            <a:normAutofit/>
          </a:bodyPr>
          <a:lstStyle/>
          <a:p>
            <a:pPr marL="0" indent="0" algn="ctr">
              <a:spcBef>
                <a:spcPct val="50000"/>
              </a:spcBef>
              <a:buNone/>
              <a:defRPr/>
            </a:pPr>
            <a:r>
              <a:rPr lang="en-US" sz="3600" b="1" dirty="0" smtClean="0">
                <a:solidFill>
                  <a:srgbClr val="003399"/>
                </a:solidFill>
                <a:effectLst>
                  <a:outerShdw blurRad="38100" dist="38100" dir="2700000" algn="tl">
                    <a:srgbClr val="C0C0C0"/>
                  </a:outerShdw>
                </a:effectLst>
                <a:latin typeface="Book Antiqua" panose="02040602050305030304" pitchFamily="18" charset="0"/>
              </a:rPr>
              <a:t>Recent Developments: </a:t>
            </a:r>
          </a:p>
          <a:p>
            <a:pPr marL="0" indent="0" algn="ctr">
              <a:spcBef>
                <a:spcPct val="50000"/>
              </a:spcBef>
              <a:buNone/>
              <a:defRPr/>
            </a:pPr>
            <a:r>
              <a:rPr lang="en-US" sz="3600" b="1" dirty="0" smtClean="0">
                <a:solidFill>
                  <a:srgbClr val="003399"/>
                </a:solidFill>
                <a:effectLst>
                  <a:outerShdw blurRad="38100" dist="38100" dir="2700000" algn="tl">
                    <a:srgbClr val="C0C0C0"/>
                  </a:outerShdw>
                </a:effectLst>
                <a:latin typeface="Book Antiqua" panose="02040602050305030304" pitchFamily="18" charset="0"/>
              </a:rPr>
              <a:t>The Perfectly-Clear Successor</a:t>
            </a:r>
          </a:p>
        </p:txBody>
      </p:sp>
      <p:sp>
        <p:nvSpPr>
          <p:cNvPr id="4" name="Title 3"/>
          <p:cNvSpPr>
            <a:spLocks noGrp="1"/>
          </p:cNvSpPr>
          <p:nvPr>
            <p:ph type="title"/>
          </p:nvPr>
        </p:nvSpPr>
        <p:spPr/>
        <p:txBody>
          <a:bodyPr/>
          <a:lstStyle/>
          <a:p>
            <a:endParaRPr lang="en-US"/>
          </a:p>
        </p:txBody>
      </p:sp>
    </p:spTree>
    <p:extLst>
      <p:ext uri="{BB962C8B-B14F-4D97-AF65-F5344CB8AC3E}">
        <p14:creationId xmlns:p14="http://schemas.microsoft.com/office/powerpoint/2010/main" val="33970126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NLRA </a:t>
            </a:r>
            <a:r>
              <a:rPr lang="en-US" dirty="0" smtClean="0"/>
              <a:t>Successor Employers</a:t>
            </a:r>
            <a:endParaRPr lang="en-US" dirty="0"/>
          </a:p>
        </p:txBody>
      </p:sp>
      <p:sp>
        <p:nvSpPr>
          <p:cNvPr id="3" name="Content Placeholder 2"/>
          <p:cNvSpPr>
            <a:spLocks noGrp="1"/>
          </p:cNvSpPr>
          <p:nvPr>
            <p:ph idx="1"/>
          </p:nvPr>
        </p:nvSpPr>
        <p:spPr>
          <a:xfrm>
            <a:off x="460375" y="1295400"/>
            <a:ext cx="8223250" cy="5164138"/>
          </a:xfrm>
        </p:spPr>
        <p:txBody>
          <a:bodyPr/>
          <a:lstStyle/>
          <a:p>
            <a:r>
              <a:rPr lang="en-US" sz="2000" dirty="0"/>
              <a:t>An employer who acquires the operations of another (for example, a contractor that wins a DOE contract) may </a:t>
            </a:r>
            <a:r>
              <a:rPr lang="en-US" sz="2000" i="1" dirty="0"/>
              <a:t>succeed</a:t>
            </a:r>
            <a:r>
              <a:rPr lang="en-US" sz="2000" dirty="0"/>
              <a:t> to its predecessor’s obligation to recognize and bargain with the union that represented the predecessor’s employees </a:t>
            </a:r>
            <a:r>
              <a:rPr lang="en-US" sz="2000" i="1" dirty="0"/>
              <a:t>if</a:t>
            </a:r>
            <a:r>
              <a:rPr lang="en-US" sz="2000" dirty="0"/>
              <a:t> – </a:t>
            </a:r>
          </a:p>
          <a:p>
            <a:pPr lvl="1"/>
            <a:r>
              <a:rPr lang="en-US" sz="1800" dirty="0"/>
              <a:t>(1) It continues operations in substantially the same form </a:t>
            </a:r>
            <a:r>
              <a:rPr lang="en-US" sz="1800" u="sng" dirty="0"/>
              <a:t>and</a:t>
            </a:r>
            <a:r>
              <a:rPr lang="en-US" sz="1800" dirty="0"/>
              <a:t> </a:t>
            </a:r>
          </a:p>
          <a:p>
            <a:pPr lvl="1"/>
            <a:r>
              <a:rPr lang="en-US" sz="1800" dirty="0"/>
              <a:t>(2) A majority of the employees it hires were employees of the </a:t>
            </a:r>
            <a:r>
              <a:rPr lang="en-US" sz="1800" dirty="0" smtClean="0"/>
              <a:t>predecessor</a:t>
            </a:r>
          </a:p>
          <a:p>
            <a:pPr marL="0" indent="0">
              <a:buNone/>
            </a:pPr>
            <a:endParaRPr lang="en-US" dirty="0" smtClean="0"/>
          </a:p>
          <a:p>
            <a:r>
              <a:rPr lang="en-US" sz="2000" dirty="0" smtClean="0"/>
              <a:t>An </a:t>
            </a:r>
            <a:r>
              <a:rPr lang="en-US" sz="2000" dirty="0"/>
              <a:t>employer is </a:t>
            </a:r>
            <a:r>
              <a:rPr lang="en-US" sz="2000" i="1" dirty="0"/>
              <a:t>not</a:t>
            </a:r>
            <a:r>
              <a:rPr lang="en-US" sz="2000" dirty="0"/>
              <a:t> legally obligated by the NLRA to hire its predecessor’s employees; </a:t>
            </a:r>
            <a:r>
              <a:rPr lang="en-US" sz="2000" u="sng" dirty="0"/>
              <a:t>however</a:t>
            </a:r>
            <a:r>
              <a:rPr lang="en-US" sz="2000" dirty="0"/>
              <a:t>, if the new employer </a:t>
            </a:r>
            <a:r>
              <a:rPr lang="en-US" sz="2000" dirty="0" smtClean="0"/>
              <a:t>discriminates </a:t>
            </a:r>
            <a:r>
              <a:rPr lang="en-US" sz="2000" dirty="0"/>
              <a:t>against those employees in hiring, the Board will presume that – but for </a:t>
            </a:r>
            <a:r>
              <a:rPr lang="en-US" sz="2000" dirty="0" smtClean="0"/>
              <a:t>that discrimination – a majority of its employees would have been employees of the predecessor and </a:t>
            </a:r>
            <a:r>
              <a:rPr lang="en-US" sz="2000" dirty="0"/>
              <a:t>the new employer will lose the right to set initial </a:t>
            </a:r>
            <a:r>
              <a:rPr lang="en-US" sz="2000" dirty="0" smtClean="0"/>
              <a:t>T&amp;C.</a:t>
            </a:r>
            <a:endParaRPr lang="en-US" sz="2000" dirty="0"/>
          </a:p>
          <a:p>
            <a:endParaRPr lang="en-US" dirty="0"/>
          </a:p>
        </p:txBody>
      </p:sp>
    </p:spTree>
    <p:extLst>
      <p:ext uri="{BB962C8B-B14F-4D97-AF65-F5344CB8AC3E}">
        <p14:creationId xmlns:p14="http://schemas.microsoft.com/office/powerpoint/2010/main" val="155861820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NLRA Successorship in the Context of </a:t>
            </a:r>
            <a:br>
              <a:rPr lang="en-US" dirty="0"/>
            </a:br>
            <a:r>
              <a:rPr lang="en-US" dirty="0"/>
              <a:t>DOE Contract Transitions</a:t>
            </a:r>
          </a:p>
        </p:txBody>
      </p:sp>
      <p:sp>
        <p:nvSpPr>
          <p:cNvPr id="3" name="Content Placeholder 2"/>
          <p:cNvSpPr>
            <a:spLocks noGrp="1"/>
          </p:cNvSpPr>
          <p:nvPr>
            <p:ph idx="1"/>
          </p:nvPr>
        </p:nvSpPr>
        <p:spPr>
          <a:xfrm>
            <a:off x="438852" y="1295400"/>
            <a:ext cx="8223250" cy="5164138"/>
          </a:xfrm>
        </p:spPr>
        <p:txBody>
          <a:bodyPr/>
          <a:lstStyle/>
          <a:p>
            <a:r>
              <a:rPr lang="en-US" dirty="0" smtClean="0"/>
              <a:t>Consistently since </a:t>
            </a:r>
            <a:r>
              <a:rPr lang="en-US" dirty="0"/>
              <a:t>February 1995, DOE has taken the position that the new contractor will generally succeed to the bargaining obligations of its predecessor, </a:t>
            </a:r>
            <a:r>
              <a:rPr lang="en-US" i="1" dirty="0"/>
              <a:t>even</a:t>
            </a:r>
            <a:r>
              <a:rPr lang="en-US" dirty="0"/>
              <a:t> in circumstances where the operations are </a:t>
            </a:r>
            <a:r>
              <a:rPr lang="en-US" i="1" dirty="0"/>
              <a:t>converting from production to clean </a:t>
            </a:r>
            <a:r>
              <a:rPr lang="en-US" i="1" dirty="0" smtClean="0"/>
              <a:t>up</a:t>
            </a:r>
            <a:r>
              <a:rPr lang="en-US" dirty="0"/>
              <a:t> </a:t>
            </a:r>
            <a:r>
              <a:rPr lang="en-US" dirty="0" smtClean="0"/>
              <a:t>– </a:t>
            </a:r>
          </a:p>
          <a:p>
            <a:pPr marL="0" indent="0">
              <a:buNone/>
            </a:pPr>
            <a:endParaRPr lang="en-US" dirty="0"/>
          </a:p>
          <a:p>
            <a:pPr lvl="1"/>
            <a:r>
              <a:rPr lang="en-US" dirty="0" smtClean="0"/>
              <a:t>Extensive </a:t>
            </a:r>
            <a:r>
              <a:rPr lang="en-US" dirty="0"/>
              <a:t>hiring preferences </a:t>
            </a:r>
            <a:r>
              <a:rPr lang="en-US" dirty="0" smtClean="0"/>
              <a:t>for </a:t>
            </a:r>
            <a:r>
              <a:rPr lang="en-US" dirty="0"/>
              <a:t>the existing workforce.</a:t>
            </a:r>
          </a:p>
          <a:p>
            <a:pPr lvl="1"/>
            <a:r>
              <a:rPr lang="en-US" dirty="0" smtClean="0"/>
              <a:t>It </a:t>
            </a:r>
            <a:r>
              <a:rPr lang="en-US" dirty="0"/>
              <a:t>may reasonably be assumed that the employees’ desires concerning union representation are likely unchanged.</a:t>
            </a:r>
          </a:p>
          <a:p>
            <a:pPr lvl="2"/>
            <a:r>
              <a:rPr lang="en-US" dirty="0"/>
              <a:t>Same general location, same customer (DOE), and many of the same supervisors.</a:t>
            </a:r>
          </a:p>
          <a:p>
            <a:pPr lvl="2"/>
            <a:r>
              <a:rPr lang="en-US" dirty="0"/>
              <a:t>The work may have begun to change before the contract transition.</a:t>
            </a:r>
          </a:p>
          <a:p>
            <a:pPr lvl="2"/>
            <a:r>
              <a:rPr lang="en-US" dirty="0"/>
              <a:t>The work of the new employer probably calls for familiarity with the safety hazards of the site and many of the same basic skills.</a:t>
            </a:r>
          </a:p>
          <a:p>
            <a:endParaRPr lang="en-US" dirty="0"/>
          </a:p>
        </p:txBody>
      </p:sp>
    </p:spTree>
    <p:extLst>
      <p:ext uri="{BB962C8B-B14F-4D97-AF65-F5344CB8AC3E}">
        <p14:creationId xmlns:p14="http://schemas.microsoft.com/office/powerpoint/2010/main" val="372181874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“Perfectly Clear” NLRA Successor</a:t>
            </a:r>
          </a:p>
        </p:txBody>
      </p:sp>
      <p:sp>
        <p:nvSpPr>
          <p:cNvPr id="3" name="Content Placeholder 2"/>
          <p:cNvSpPr>
            <a:spLocks noGrp="1"/>
          </p:cNvSpPr>
          <p:nvPr>
            <p:ph idx="1"/>
          </p:nvPr>
        </p:nvSpPr>
        <p:spPr>
          <a:xfrm>
            <a:off x="460375" y="1219200"/>
            <a:ext cx="8223250" cy="5164138"/>
          </a:xfrm>
        </p:spPr>
        <p:txBody>
          <a:bodyPr/>
          <a:lstStyle/>
          <a:p>
            <a:r>
              <a:rPr lang="en-US" sz="1800" dirty="0" smtClean="0"/>
              <a:t>Generally, a </a:t>
            </a:r>
            <a:r>
              <a:rPr lang="en-US" sz="1800" dirty="0"/>
              <a:t>successor employer </a:t>
            </a:r>
            <a:r>
              <a:rPr lang="en-US" sz="1800" dirty="0" smtClean="0"/>
              <a:t>can unilaterally </a:t>
            </a:r>
            <a:r>
              <a:rPr lang="en-US" sz="1800" dirty="0"/>
              <a:t>set initial </a:t>
            </a:r>
            <a:r>
              <a:rPr lang="en-US" sz="1800" dirty="0" smtClean="0"/>
              <a:t>T&amp;C, </a:t>
            </a:r>
            <a:r>
              <a:rPr lang="en-US" sz="1800" u="sng" dirty="0"/>
              <a:t>unless</a:t>
            </a:r>
            <a:r>
              <a:rPr lang="en-US" sz="1800" dirty="0"/>
              <a:t> it is “perfectly clear” that it plans to retain </a:t>
            </a:r>
            <a:r>
              <a:rPr lang="en-US" sz="1800" u="sng" dirty="0"/>
              <a:t>all</a:t>
            </a:r>
            <a:r>
              <a:rPr lang="en-US" sz="1800" dirty="0"/>
              <a:t> the employees in the bargaining </a:t>
            </a:r>
            <a:r>
              <a:rPr lang="en-US" sz="1800" dirty="0" smtClean="0"/>
              <a:t>unit, </a:t>
            </a:r>
            <a:r>
              <a:rPr lang="en-US" sz="1800" i="1" u="sng" dirty="0"/>
              <a:t>and</a:t>
            </a:r>
            <a:r>
              <a:rPr lang="en-US" sz="1800" dirty="0"/>
              <a:t> the successor </a:t>
            </a:r>
            <a:r>
              <a:rPr lang="en-US" sz="1800" u="sng" dirty="0"/>
              <a:t>either</a:t>
            </a:r>
            <a:r>
              <a:rPr lang="en-US" sz="1800" dirty="0"/>
              <a:t> failed to make it clear that it would change T&amp;C </a:t>
            </a:r>
            <a:r>
              <a:rPr lang="en-US" sz="1800" u="sng" dirty="0"/>
              <a:t>or</a:t>
            </a:r>
            <a:r>
              <a:rPr lang="en-US" sz="1800" dirty="0"/>
              <a:t> it misled employees into believing they would be employed without any such changes. </a:t>
            </a:r>
          </a:p>
          <a:p>
            <a:pPr lvl="1"/>
            <a:r>
              <a:rPr lang="en-US" sz="1800" dirty="0"/>
              <a:t>Requiring the new employer to initially consult before setting T&amp;C is different than requiring adoption of the existing CBA.</a:t>
            </a:r>
          </a:p>
          <a:p>
            <a:endParaRPr lang="en-US" dirty="0"/>
          </a:p>
          <a:p>
            <a:r>
              <a:rPr lang="en-US" sz="1800" dirty="0"/>
              <a:t>In </a:t>
            </a:r>
            <a:r>
              <a:rPr lang="en-US" sz="1800" u="sng" dirty="0"/>
              <a:t>GVS Properties, </a:t>
            </a:r>
            <a:r>
              <a:rPr lang="en-US" sz="1800" u="sng" dirty="0" smtClean="0"/>
              <a:t>Inc.</a:t>
            </a:r>
            <a:r>
              <a:rPr lang="en-US" sz="1800" dirty="0" smtClean="0"/>
              <a:t>, </a:t>
            </a:r>
            <a:r>
              <a:rPr lang="en-US" sz="1800" dirty="0"/>
              <a:t>362 NLRB No. 194 (August 27, </a:t>
            </a:r>
            <a:r>
              <a:rPr lang="en-US" sz="1800" dirty="0" smtClean="0"/>
              <a:t>2015), </a:t>
            </a:r>
            <a:r>
              <a:rPr lang="en-US" sz="1800" dirty="0"/>
              <a:t>the Board held that employers subject to </a:t>
            </a:r>
            <a:r>
              <a:rPr lang="en-US" sz="1800" i="1" dirty="0"/>
              <a:t>worker retention </a:t>
            </a:r>
            <a:r>
              <a:rPr lang="en-US" sz="1800" dirty="0"/>
              <a:t>statutes may “avoid ‘perfectly clear’ successor status by announcing new terms and conditions of employment prior to or simultaneously with the expression of intent to retain their predecessors’ employees.” </a:t>
            </a:r>
          </a:p>
          <a:p>
            <a:pPr lvl="1"/>
            <a:r>
              <a:rPr lang="en-US" sz="1800" dirty="0"/>
              <a:t>DOE contracts include not only extensive hiring preferences (stemming from FAR Part 52, Section 3161, etc.), </a:t>
            </a:r>
            <a:r>
              <a:rPr lang="en-US" sz="1800" i="1" dirty="0"/>
              <a:t>but also </a:t>
            </a:r>
            <a:r>
              <a:rPr lang="en-US" sz="1800" dirty="0"/>
              <a:t>extensive protections for continuity of wages and benefits.</a:t>
            </a:r>
          </a:p>
          <a:p>
            <a:endParaRPr lang="en-US" dirty="0"/>
          </a:p>
        </p:txBody>
      </p:sp>
    </p:spTree>
    <p:extLst>
      <p:ext uri="{BB962C8B-B14F-4D97-AF65-F5344CB8AC3E}">
        <p14:creationId xmlns:p14="http://schemas.microsoft.com/office/powerpoint/2010/main" val="22909457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8852" y="152400"/>
            <a:ext cx="8244773" cy="762000"/>
          </a:xfrm>
        </p:spPr>
        <p:txBody>
          <a:bodyPr/>
          <a:lstStyle/>
          <a:p>
            <a:r>
              <a:rPr lang="en-US" dirty="0"/>
              <a:t>The “Perfectly Clear” NLRA </a:t>
            </a:r>
            <a:r>
              <a:rPr lang="en-US" dirty="0" smtClean="0"/>
              <a:t>Successor (cont’d</a:t>
            </a:r>
            <a:r>
              <a:rPr lang="en-US" dirty="0"/>
              <a:t>)</a:t>
            </a:r>
          </a:p>
        </p:txBody>
      </p:sp>
      <p:sp>
        <p:nvSpPr>
          <p:cNvPr id="3" name="Content Placeholder 2"/>
          <p:cNvSpPr>
            <a:spLocks noGrp="1"/>
          </p:cNvSpPr>
          <p:nvPr>
            <p:ph idx="1"/>
          </p:nvPr>
        </p:nvSpPr>
        <p:spPr>
          <a:xfrm>
            <a:off x="434975" y="1524000"/>
            <a:ext cx="8223250" cy="5164138"/>
          </a:xfrm>
        </p:spPr>
        <p:txBody>
          <a:bodyPr/>
          <a:lstStyle/>
          <a:p>
            <a:r>
              <a:rPr lang="en-US" dirty="0"/>
              <a:t>In a memo to his field offices on February 25, 2014</a:t>
            </a:r>
            <a:r>
              <a:rPr lang="en-US" dirty="0" smtClean="0"/>
              <a:t>, </a:t>
            </a:r>
            <a:r>
              <a:rPr lang="en-US" dirty="0"/>
              <a:t>the NLRB GC announced that </a:t>
            </a:r>
          </a:p>
          <a:p>
            <a:pPr lvl="1"/>
            <a:r>
              <a:rPr lang="en-US" dirty="0"/>
              <a:t>where it is “</a:t>
            </a:r>
            <a:r>
              <a:rPr lang="en-US" u="sng" dirty="0"/>
              <a:t>perfectly clear</a:t>
            </a:r>
            <a:r>
              <a:rPr lang="en-US" dirty="0"/>
              <a:t>” that the new employer will succeed to bargaining obligations, </a:t>
            </a:r>
          </a:p>
          <a:p>
            <a:pPr lvl="1"/>
            <a:r>
              <a:rPr lang="en-US" dirty="0"/>
              <a:t>the issue of whether the new employer is obligated to bargain with the union before setting initial </a:t>
            </a:r>
            <a:r>
              <a:rPr lang="en-US" dirty="0" smtClean="0"/>
              <a:t>T&amp;C </a:t>
            </a:r>
            <a:r>
              <a:rPr lang="en-US" dirty="0"/>
              <a:t>must be submitted to him for review, </a:t>
            </a:r>
          </a:p>
          <a:p>
            <a:pPr lvl="2"/>
            <a:r>
              <a:rPr lang="en-US" dirty="0"/>
              <a:t>and emphasized that such issues represent his highest policy concern or initiative. </a:t>
            </a:r>
          </a:p>
        </p:txBody>
      </p:sp>
    </p:spTree>
    <p:extLst>
      <p:ext uri="{BB962C8B-B14F-4D97-AF65-F5344CB8AC3E}">
        <p14:creationId xmlns:p14="http://schemas.microsoft.com/office/powerpoint/2010/main" val="410190569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Successorship under Section 4(c) of </a:t>
            </a:r>
            <a:r>
              <a:rPr lang="en-US" dirty="0" smtClean="0"/>
              <a:t>Service </a:t>
            </a:r>
            <a:r>
              <a:rPr lang="en-US" dirty="0"/>
              <a:t>Contract Labor </a:t>
            </a:r>
            <a:r>
              <a:rPr lang="en-US" dirty="0" smtClean="0"/>
              <a:t>Standards (formerly </a:t>
            </a:r>
            <a:r>
              <a:rPr lang="en-US" dirty="0"/>
              <a:t>known as SCA)</a:t>
            </a:r>
          </a:p>
        </p:txBody>
      </p:sp>
      <p:sp>
        <p:nvSpPr>
          <p:cNvPr id="3" name="Content Placeholder 2"/>
          <p:cNvSpPr>
            <a:spLocks noGrp="1"/>
          </p:cNvSpPr>
          <p:nvPr>
            <p:ph idx="1"/>
          </p:nvPr>
        </p:nvSpPr>
        <p:spPr>
          <a:xfrm>
            <a:off x="438852" y="1371600"/>
            <a:ext cx="8223250" cy="5164138"/>
          </a:xfrm>
        </p:spPr>
        <p:txBody>
          <a:bodyPr/>
          <a:lstStyle/>
          <a:p>
            <a:r>
              <a:rPr lang="en-US" dirty="0"/>
              <a:t>Under Section 4(c) –</a:t>
            </a:r>
          </a:p>
          <a:p>
            <a:endParaRPr lang="en-US" dirty="0"/>
          </a:p>
          <a:p>
            <a:pPr lvl="1"/>
            <a:r>
              <a:rPr lang="en-US" dirty="0"/>
              <a:t>The successor contractor's sole obligation is to ensure that all service employees are paid no less than the </a:t>
            </a:r>
            <a:r>
              <a:rPr lang="en-US" u="sng" dirty="0"/>
              <a:t>wages and fringe benefits</a:t>
            </a:r>
            <a:r>
              <a:rPr lang="en-US" dirty="0"/>
              <a:t> (</a:t>
            </a:r>
            <a:r>
              <a:rPr lang="en-US" i="1" dirty="0"/>
              <a:t>not</a:t>
            </a:r>
            <a:r>
              <a:rPr lang="en-US" dirty="0"/>
              <a:t> seniority, grievance procedures, work rules, overtime, etc</a:t>
            </a:r>
            <a:r>
              <a:rPr lang="en-US" dirty="0" smtClean="0"/>
              <a:t>.).</a:t>
            </a:r>
            <a:endParaRPr lang="en-US" dirty="0"/>
          </a:p>
          <a:p>
            <a:pPr lvl="2"/>
            <a:r>
              <a:rPr lang="en-US" dirty="0"/>
              <a:t>Where there is a 4(c) successor contractor, the wage rates and fringe benefits are set forth in the pertinent </a:t>
            </a:r>
            <a:r>
              <a:rPr lang="en-US" u="sng" dirty="0"/>
              <a:t>collective bargaining </a:t>
            </a:r>
            <a:r>
              <a:rPr lang="en-US" u="sng" dirty="0" smtClean="0"/>
              <a:t>agreements</a:t>
            </a:r>
            <a:r>
              <a:rPr lang="en-US" dirty="0" smtClean="0"/>
              <a:t> for bargaining unit employees.</a:t>
            </a:r>
            <a:endParaRPr lang="en-US" dirty="0"/>
          </a:p>
          <a:p>
            <a:endParaRPr lang="en-US" dirty="0"/>
          </a:p>
          <a:p>
            <a:pPr lvl="1"/>
            <a:r>
              <a:rPr lang="en-US" dirty="0" smtClean="0"/>
              <a:t>In contrast to the NLRA successorship doctrine, the </a:t>
            </a:r>
            <a:r>
              <a:rPr lang="en-US" dirty="0"/>
              <a:t>4(c) CBA wage determination applies irrespective of whether the successor's employees were or were not employed by the predecessor contractor. </a:t>
            </a:r>
          </a:p>
          <a:p>
            <a:endParaRPr lang="en-US" dirty="0"/>
          </a:p>
        </p:txBody>
      </p:sp>
    </p:spTree>
    <p:extLst>
      <p:ext uri="{BB962C8B-B14F-4D97-AF65-F5344CB8AC3E}">
        <p14:creationId xmlns:p14="http://schemas.microsoft.com/office/powerpoint/2010/main" val="305376791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38852" y="1447800"/>
            <a:ext cx="8223250" cy="4648200"/>
          </a:xfrm>
        </p:spPr>
        <p:txBody>
          <a:bodyPr anchor="ctr">
            <a:normAutofit/>
          </a:bodyPr>
          <a:lstStyle/>
          <a:p>
            <a:pPr marL="0" indent="0" algn="ctr">
              <a:spcBef>
                <a:spcPct val="50000"/>
              </a:spcBef>
              <a:buNone/>
              <a:defRPr/>
            </a:pPr>
            <a:r>
              <a:rPr lang="en-US" sz="3600" b="1" dirty="0" smtClean="0">
                <a:solidFill>
                  <a:srgbClr val="003399"/>
                </a:solidFill>
                <a:effectLst>
                  <a:outerShdw blurRad="38100" dist="38100" dir="2700000" algn="tl">
                    <a:srgbClr val="C0C0C0"/>
                  </a:outerShdw>
                </a:effectLst>
                <a:latin typeface="Book Antiqua" panose="02040602050305030304" pitchFamily="18" charset="0"/>
              </a:rPr>
              <a:t>Recent Developments: Pro-force </a:t>
            </a:r>
            <a:r>
              <a:rPr lang="en-US" sz="3600" b="1" dirty="0">
                <a:solidFill>
                  <a:srgbClr val="003399"/>
                </a:solidFill>
                <a:effectLst>
                  <a:outerShdw blurRad="38100" dist="38100" dir="2700000" algn="tl">
                    <a:srgbClr val="C0C0C0"/>
                  </a:outerShdw>
                </a:effectLst>
                <a:latin typeface="Book Antiqua" panose="02040602050305030304" pitchFamily="18" charset="0"/>
              </a:rPr>
              <a:t>Bargaining Units and Determination of Supervisory Status</a:t>
            </a:r>
          </a:p>
          <a:p>
            <a:endParaRPr lang="en-US" sz="3600" dirty="0"/>
          </a:p>
          <a:p>
            <a:pPr marL="0" indent="0">
              <a:buNone/>
            </a:pPr>
            <a:endParaRPr lang="en-US" sz="2200" dirty="0" smtClean="0"/>
          </a:p>
        </p:txBody>
      </p:sp>
      <p:sp>
        <p:nvSpPr>
          <p:cNvPr id="4" name="Title 3"/>
          <p:cNvSpPr>
            <a:spLocks noGrp="1"/>
          </p:cNvSpPr>
          <p:nvPr>
            <p:ph type="title"/>
          </p:nvPr>
        </p:nvSpPr>
        <p:spPr/>
        <p:txBody>
          <a:bodyPr/>
          <a:lstStyle/>
          <a:p>
            <a:endParaRPr lang="en-US"/>
          </a:p>
        </p:txBody>
      </p:sp>
    </p:spTree>
    <p:extLst>
      <p:ext uri="{BB962C8B-B14F-4D97-AF65-F5344CB8AC3E}">
        <p14:creationId xmlns:p14="http://schemas.microsoft.com/office/powerpoint/2010/main" val="421715301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8160" y="381000"/>
            <a:ext cx="8244773" cy="762000"/>
          </a:xfrm>
        </p:spPr>
        <p:txBody>
          <a:bodyPr/>
          <a:lstStyle/>
          <a:p>
            <a:pPr algn="l"/>
            <a:r>
              <a:rPr lang="en-US" sz="2800" dirty="0">
                <a:latin typeface="Book Antiqua" panose="02040602050305030304" pitchFamily="18" charset="0"/>
                <a:cs typeface="Times New Roman" panose="02020603050405020304" pitchFamily="18" charset="0"/>
              </a:rPr>
              <a:t>Developments in Contractor </a:t>
            </a:r>
            <a:r>
              <a:rPr lang="en-US" sz="2800" dirty="0" smtClean="0">
                <a:latin typeface="Book Antiqua" panose="02040602050305030304" pitchFamily="18" charset="0"/>
                <a:cs typeface="Times New Roman" panose="02020603050405020304" pitchFamily="18" charset="0"/>
              </a:rPr>
              <a:t>Human Resources</a:t>
            </a:r>
            <a:r>
              <a:rPr lang="en-US" sz="1400" dirty="0">
                <a:solidFill>
                  <a:srgbClr val="000000"/>
                </a:solidFill>
                <a:effectLst>
                  <a:outerShdw blurRad="38100" dist="38100" dir="2700000" algn="tl">
                    <a:srgbClr val="C0C0C0"/>
                  </a:outerShdw>
                </a:effectLst>
              </a:rPr>
              <a:t/>
            </a:r>
            <a:br>
              <a:rPr lang="en-US" sz="1400" dirty="0">
                <a:solidFill>
                  <a:srgbClr val="000000"/>
                </a:solidFill>
                <a:effectLst>
                  <a:outerShdw blurRad="38100" dist="38100" dir="2700000" algn="tl">
                    <a:srgbClr val="C0C0C0"/>
                  </a:outerShdw>
                </a:effectLst>
              </a:rPr>
            </a:br>
            <a:endParaRPr lang="en-US" dirty="0"/>
          </a:p>
        </p:txBody>
      </p:sp>
      <p:sp>
        <p:nvSpPr>
          <p:cNvPr id="3" name="Content Placeholder 2"/>
          <p:cNvSpPr>
            <a:spLocks noGrp="1"/>
          </p:cNvSpPr>
          <p:nvPr>
            <p:ph idx="1"/>
          </p:nvPr>
        </p:nvSpPr>
        <p:spPr>
          <a:xfrm>
            <a:off x="478921" y="1981200"/>
            <a:ext cx="8223250" cy="5164138"/>
          </a:xfrm>
        </p:spPr>
        <p:txBody>
          <a:bodyPr/>
          <a:lstStyle/>
          <a:p>
            <a:pPr>
              <a:spcBef>
                <a:spcPct val="50000"/>
              </a:spcBef>
              <a:defRPr/>
            </a:pPr>
            <a:r>
              <a:rPr lang="en-US" sz="2400" b="1" dirty="0">
                <a:solidFill>
                  <a:srgbClr val="003399"/>
                </a:solidFill>
                <a:latin typeface="Book Antiqua" panose="02040602050305030304" pitchFamily="18" charset="0"/>
              </a:rPr>
              <a:t>Executive Order (EO) 13673:  </a:t>
            </a:r>
            <a:r>
              <a:rPr lang="en-US" sz="2400" b="1" dirty="0" smtClean="0">
                <a:solidFill>
                  <a:srgbClr val="003399"/>
                </a:solidFill>
                <a:latin typeface="Book Antiqua" panose="02040602050305030304" pitchFamily="18" charset="0"/>
              </a:rPr>
              <a:t>Fair </a:t>
            </a:r>
            <a:r>
              <a:rPr lang="en-US" sz="2400" b="1" dirty="0">
                <a:solidFill>
                  <a:srgbClr val="003399"/>
                </a:solidFill>
                <a:latin typeface="Book Antiqua" panose="02040602050305030304" pitchFamily="18" charset="0"/>
              </a:rPr>
              <a:t>Pay and Safe </a:t>
            </a:r>
            <a:r>
              <a:rPr lang="en-US" sz="2400" b="1" dirty="0" smtClean="0">
                <a:solidFill>
                  <a:srgbClr val="003399"/>
                </a:solidFill>
                <a:latin typeface="Book Antiqua" panose="02040602050305030304" pitchFamily="18" charset="0"/>
              </a:rPr>
              <a:t>Workplaces</a:t>
            </a:r>
          </a:p>
          <a:p>
            <a:pPr>
              <a:spcBef>
                <a:spcPct val="50000"/>
              </a:spcBef>
              <a:defRPr/>
            </a:pPr>
            <a:r>
              <a:rPr lang="en-US" sz="2400" b="1" dirty="0">
                <a:solidFill>
                  <a:srgbClr val="003399"/>
                </a:solidFill>
                <a:latin typeface="Book Antiqua" panose="02040602050305030304" pitchFamily="18" charset="0"/>
              </a:rPr>
              <a:t>Recent Developments: </a:t>
            </a:r>
            <a:r>
              <a:rPr lang="en-US" sz="2400" b="1" dirty="0" smtClean="0">
                <a:solidFill>
                  <a:srgbClr val="003399"/>
                </a:solidFill>
                <a:latin typeface="Book Antiqua" panose="02040602050305030304" pitchFamily="18" charset="0"/>
              </a:rPr>
              <a:t> (1) Joint Employment, (2) </a:t>
            </a:r>
            <a:r>
              <a:rPr lang="en-US" sz="2400" b="1" dirty="0">
                <a:solidFill>
                  <a:srgbClr val="003399"/>
                </a:solidFill>
                <a:latin typeface="Book Antiqua" panose="02040602050305030304" pitchFamily="18" charset="0"/>
              </a:rPr>
              <a:t>The Perfectly-Clear </a:t>
            </a:r>
            <a:r>
              <a:rPr lang="en-US" sz="2400" b="1" dirty="0" smtClean="0">
                <a:solidFill>
                  <a:srgbClr val="003399"/>
                </a:solidFill>
                <a:latin typeface="Book Antiqua" panose="02040602050305030304" pitchFamily="18" charset="0"/>
              </a:rPr>
              <a:t>Successor, and (3) </a:t>
            </a:r>
            <a:r>
              <a:rPr lang="en-US" sz="2400" b="1" dirty="0">
                <a:solidFill>
                  <a:srgbClr val="003399"/>
                </a:solidFill>
                <a:latin typeface="Book Antiqua" panose="02040602050305030304" pitchFamily="18" charset="0"/>
              </a:rPr>
              <a:t>Pro-force Bargaining Units and Determination of Supervisory </a:t>
            </a:r>
            <a:r>
              <a:rPr lang="en-US" sz="2400" b="1" dirty="0" smtClean="0">
                <a:solidFill>
                  <a:srgbClr val="003399"/>
                </a:solidFill>
                <a:latin typeface="Book Antiqua" panose="02040602050305030304" pitchFamily="18" charset="0"/>
              </a:rPr>
              <a:t>Status</a:t>
            </a:r>
          </a:p>
          <a:p>
            <a:pPr>
              <a:spcBef>
                <a:spcPct val="50000"/>
              </a:spcBef>
              <a:defRPr/>
            </a:pPr>
            <a:r>
              <a:rPr lang="en-US" sz="2400" b="1" dirty="0">
                <a:solidFill>
                  <a:srgbClr val="003399"/>
                </a:solidFill>
                <a:latin typeface="Book Antiqua" panose="02040602050305030304" pitchFamily="18" charset="0"/>
              </a:rPr>
              <a:t>DOE Contractor</a:t>
            </a:r>
            <a:r>
              <a:rPr lang="en-US" sz="2400" b="1" dirty="0">
                <a:solidFill>
                  <a:srgbClr val="003399"/>
                </a:solidFill>
                <a:effectLst>
                  <a:outerShdw blurRad="38100" dist="38100" dir="2700000" algn="tl">
                    <a:srgbClr val="C0C0C0"/>
                  </a:outerShdw>
                </a:effectLst>
                <a:latin typeface="Book Antiqua" panose="02040602050305030304" pitchFamily="18" charset="0"/>
              </a:rPr>
              <a:t> </a:t>
            </a:r>
            <a:r>
              <a:rPr lang="en-US" sz="2400" b="1" dirty="0">
                <a:solidFill>
                  <a:srgbClr val="003399"/>
                </a:solidFill>
                <a:latin typeface="Book Antiqua" panose="02040602050305030304" pitchFamily="18" charset="0"/>
              </a:rPr>
              <a:t>Defined Benefit Pension and Health Benefit Plans</a:t>
            </a:r>
            <a:endParaRPr lang="en-US" sz="2400" b="1" dirty="0">
              <a:solidFill>
                <a:srgbClr val="003399"/>
              </a:solidFill>
              <a:effectLst>
                <a:outerShdw blurRad="38100" dist="38100" dir="2700000" algn="tl">
                  <a:srgbClr val="C0C0C0"/>
                </a:outerShdw>
              </a:effectLst>
              <a:latin typeface="Book Antiqua" panose="02040602050305030304" pitchFamily="18" charset="0"/>
            </a:endParaRPr>
          </a:p>
          <a:p>
            <a:pPr marL="0" indent="0">
              <a:spcBef>
                <a:spcPct val="50000"/>
              </a:spcBef>
              <a:buNone/>
              <a:defRPr/>
            </a:pPr>
            <a:endParaRPr lang="en-US" sz="2400" b="1" dirty="0">
              <a:solidFill>
                <a:srgbClr val="003399"/>
              </a:solidFill>
              <a:effectLst>
                <a:outerShdw blurRad="38100" dist="38100" dir="2700000" algn="tl">
                  <a:srgbClr val="C0C0C0"/>
                </a:outerShdw>
              </a:effectLst>
              <a:latin typeface="Book Antiqua" panose="02040602050305030304" pitchFamily="18" charset="0"/>
            </a:endParaRPr>
          </a:p>
          <a:p>
            <a:pPr marL="0" indent="0">
              <a:spcBef>
                <a:spcPct val="50000"/>
              </a:spcBef>
              <a:buNone/>
              <a:defRPr/>
            </a:pPr>
            <a:endParaRPr lang="en-US" sz="2400" b="1" dirty="0">
              <a:solidFill>
                <a:srgbClr val="003399"/>
              </a:solidFill>
              <a:effectLst>
                <a:outerShdw blurRad="38100" dist="38100" dir="2700000" algn="tl">
                  <a:srgbClr val="C0C0C0"/>
                </a:outerShdw>
              </a:effectLst>
              <a:latin typeface="Book Antiqua" panose="02040602050305030304" pitchFamily="18" charset="0"/>
            </a:endParaRPr>
          </a:p>
          <a:p>
            <a:pPr marL="0" indent="0">
              <a:spcBef>
                <a:spcPct val="50000"/>
              </a:spcBef>
              <a:buNone/>
              <a:defRPr/>
            </a:pPr>
            <a:endParaRPr lang="en-US" sz="2400" b="1" dirty="0">
              <a:solidFill>
                <a:srgbClr val="003399"/>
              </a:solidFill>
              <a:effectLst>
                <a:outerShdw blurRad="38100" dist="38100" dir="2700000" algn="tl">
                  <a:srgbClr val="000000">
                    <a:alpha val="43137"/>
                  </a:srgbClr>
                </a:outerShdw>
              </a:effectLst>
              <a:latin typeface="Book Antiqua" panose="02040602050305030304" pitchFamily="18" charset="0"/>
            </a:endParaRPr>
          </a:p>
          <a:p>
            <a:endParaRPr lang="en-US" dirty="0"/>
          </a:p>
        </p:txBody>
      </p:sp>
    </p:spTree>
    <p:extLst>
      <p:ext uri="{BB962C8B-B14F-4D97-AF65-F5344CB8AC3E}">
        <p14:creationId xmlns:p14="http://schemas.microsoft.com/office/powerpoint/2010/main" val="39592920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Guards Bargaining Units and Supervisory Status Determinations</a:t>
            </a:r>
          </a:p>
        </p:txBody>
      </p:sp>
      <p:sp>
        <p:nvSpPr>
          <p:cNvPr id="3" name="Content Placeholder 2"/>
          <p:cNvSpPr>
            <a:spLocks noGrp="1"/>
          </p:cNvSpPr>
          <p:nvPr>
            <p:ph idx="1"/>
          </p:nvPr>
        </p:nvSpPr>
        <p:spPr>
          <a:xfrm>
            <a:off x="460375" y="1447800"/>
            <a:ext cx="8223250" cy="5164138"/>
          </a:xfrm>
        </p:spPr>
        <p:txBody>
          <a:bodyPr/>
          <a:lstStyle/>
          <a:p>
            <a:r>
              <a:rPr lang="en-US" u="sng" dirty="0"/>
              <a:t>WSI Savannah River Site and International Guards Union of America</a:t>
            </a:r>
            <a:r>
              <a:rPr lang="en-US" dirty="0"/>
              <a:t>, 363 NLRB No. 113 (2/10/16</a:t>
            </a:r>
            <a:r>
              <a:rPr lang="en-US" dirty="0" smtClean="0"/>
              <a:t>).</a:t>
            </a:r>
            <a:endParaRPr lang="en-US" dirty="0"/>
          </a:p>
          <a:p>
            <a:endParaRPr lang="en-US" dirty="0"/>
          </a:p>
          <a:p>
            <a:pPr lvl="1"/>
            <a:r>
              <a:rPr lang="en-US" dirty="0" smtClean="0"/>
              <a:t>In </a:t>
            </a:r>
            <a:r>
              <a:rPr lang="en-US" dirty="0"/>
              <a:t>2014, approximately 75 sergeants and lieutenants petitioned to unionize. </a:t>
            </a:r>
          </a:p>
          <a:p>
            <a:endParaRPr lang="en-US" dirty="0"/>
          </a:p>
          <a:p>
            <a:pPr lvl="1"/>
            <a:r>
              <a:rPr lang="en-US" dirty="0"/>
              <a:t>Board affirmed NLRB Regional Director determination that the sergeants and lieutenants were not supervisors and therefore </a:t>
            </a:r>
            <a:r>
              <a:rPr lang="en-US" dirty="0" smtClean="0"/>
              <a:t>they </a:t>
            </a:r>
            <a:r>
              <a:rPr lang="en-US" dirty="0"/>
              <a:t>were properly included in the bargaining unit.</a:t>
            </a:r>
          </a:p>
          <a:p>
            <a:pPr lvl="2"/>
            <a:r>
              <a:rPr lang="en-US" dirty="0"/>
              <a:t>Supervisors may not unionize under Section 2(11) of the NLRA if they perform any of the enumerated functions using independent </a:t>
            </a:r>
            <a:r>
              <a:rPr lang="en-US" dirty="0" smtClean="0"/>
              <a:t>judgment. </a:t>
            </a:r>
            <a:endParaRPr lang="en-US" dirty="0"/>
          </a:p>
          <a:p>
            <a:pPr marL="0" indent="0">
              <a:buNone/>
            </a:pPr>
            <a:endParaRPr lang="en-US" dirty="0"/>
          </a:p>
        </p:txBody>
      </p:sp>
    </p:spTree>
    <p:extLst>
      <p:ext uri="{BB962C8B-B14F-4D97-AF65-F5344CB8AC3E}">
        <p14:creationId xmlns:p14="http://schemas.microsoft.com/office/powerpoint/2010/main" val="114622345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u="sng" dirty="0"/>
              <a:t>WSI Savannah River </a:t>
            </a:r>
            <a:r>
              <a:rPr lang="it-IT" u="sng" dirty="0" smtClean="0"/>
              <a:t>Site</a:t>
            </a:r>
            <a:r>
              <a:rPr lang="it-IT" dirty="0" smtClean="0"/>
              <a:t> (cont’d)</a:t>
            </a:r>
            <a:endParaRPr lang="en-US" dirty="0"/>
          </a:p>
        </p:txBody>
      </p:sp>
      <p:sp>
        <p:nvSpPr>
          <p:cNvPr id="3" name="Content Placeholder 2"/>
          <p:cNvSpPr>
            <a:spLocks noGrp="1"/>
          </p:cNvSpPr>
          <p:nvPr>
            <p:ph idx="1"/>
          </p:nvPr>
        </p:nvSpPr>
        <p:spPr>
          <a:xfrm>
            <a:off x="294038" y="1219200"/>
            <a:ext cx="8534400" cy="5164138"/>
          </a:xfrm>
        </p:spPr>
        <p:txBody>
          <a:bodyPr/>
          <a:lstStyle/>
          <a:p>
            <a:r>
              <a:rPr lang="en-US" sz="1800" dirty="0" smtClean="0"/>
              <a:t>There </a:t>
            </a:r>
            <a:r>
              <a:rPr lang="en-US" sz="1800" dirty="0"/>
              <a:t>was no evidence that the supervisors used independent judgment in the exercise of any of the supervisory </a:t>
            </a:r>
            <a:r>
              <a:rPr lang="en-US" sz="1800" dirty="0" smtClean="0"/>
              <a:t>indicia – </a:t>
            </a:r>
          </a:p>
          <a:p>
            <a:pPr lvl="1"/>
            <a:r>
              <a:rPr lang="en-US" sz="1800" dirty="0" smtClean="0"/>
              <a:t>No </a:t>
            </a:r>
            <a:r>
              <a:rPr lang="en-US" sz="1800" dirty="0"/>
              <a:t>responsible direction (were not held accountable for subordinates’ failings</a:t>
            </a:r>
            <a:r>
              <a:rPr lang="en-US" sz="1800" dirty="0" smtClean="0"/>
              <a:t>).</a:t>
            </a:r>
          </a:p>
          <a:p>
            <a:pPr lvl="1"/>
            <a:r>
              <a:rPr lang="en-US" sz="1800" dirty="0" smtClean="0"/>
              <a:t>No </a:t>
            </a:r>
            <a:r>
              <a:rPr lang="en-US" sz="1800" dirty="0"/>
              <a:t>independent judgment in the assignment function; </a:t>
            </a:r>
            <a:r>
              <a:rPr lang="en-US" sz="1800" dirty="0" smtClean="0"/>
              <a:t>standard </a:t>
            </a:r>
            <a:r>
              <a:rPr lang="en-US" sz="1800" dirty="0"/>
              <a:t>policies and procedures controlled their exercise of </a:t>
            </a:r>
            <a:r>
              <a:rPr lang="en-US" sz="1800" dirty="0" smtClean="0"/>
              <a:t>judgment regarding changes in T&amp;C.</a:t>
            </a:r>
          </a:p>
          <a:p>
            <a:pPr lvl="1"/>
            <a:r>
              <a:rPr lang="en-US" sz="1800" dirty="0" smtClean="0"/>
              <a:t>All </a:t>
            </a:r>
            <a:r>
              <a:rPr lang="en-US" sz="1800" dirty="0"/>
              <a:t>discipline </a:t>
            </a:r>
            <a:r>
              <a:rPr lang="en-US" sz="1800" dirty="0" smtClean="0"/>
              <a:t>was approved </a:t>
            </a:r>
            <a:r>
              <a:rPr lang="en-US" sz="1800" dirty="0"/>
              <a:t>by labor relations</a:t>
            </a:r>
            <a:r>
              <a:rPr lang="en-US" sz="1800" dirty="0" smtClean="0"/>
              <a:t>.</a:t>
            </a:r>
          </a:p>
          <a:p>
            <a:pPr marL="457200" lvl="1" indent="0">
              <a:buNone/>
            </a:pPr>
            <a:endParaRPr lang="en-US" sz="1800" dirty="0"/>
          </a:p>
          <a:p>
            <a:r>
              <a:rPr lang="en-US" sz="1800" dirty="0"/>
              <a:t>NLRB representation case decisions are not final agency orders from which appeal may be taken directly to the circuit courts of </a:t>
            </a:r>
            <a:r>
              <a:rPr lang="en-US" sz="1800" dirty="0" smtClean="0"/>
              <a:t>appeal.</a:t>
            </a:r>
            <a:endParaRPr lang="en-US" sz="1800" dirty="0"/>
          </a:p>
          <a:p>
            <a:pPr lvl="1"/>
            <a:r>
              <a:rPr lang="en-US" sz="1800" dirty="0"/>
              <a:t>Sole recourse is to “test certification” by violating the </a:t>
            </a:r>
            <a:r>
              <a:rPr lang="en-US" sz="1800" dirty="0" smtClean="0"/>
              <a:t>NLRB’s order </a:t>
            </a:r>
            <a:r>
              <a:rPr lang="en-US" sz="1800" dirty="0"/>
              <a:t>to bargain on the basis that the NLRB’s certification of a union of supervisors violates the </a:t>
            </a:r>
            <a:r>
              <a:rPr lang="en-US" sz="1800" dirty="0" smtClean="0"/>
              <a:t>NLRA.</a:t>
            </a:r>
            <a:endParaRPr lang="en-US" sz="1800" dirty="0"/>
          </a:p>
          <a:p>
            <a:pPr lvl="1"/>
            <a:r>
              <a:rPr lang="en-US" sz="1800" dirty="0"/>
              <a:t>Very difficult </a:t>
            </a:r>
            <a:r>
              <a:rPr lang="en-US" sz="1800" dirty="0" smtClean="0"/>
              <a:t>to prevail in such a case given </a:t>
            </a:r>
            <a:r>
              <a:rPr lang="en-US" sz="1800" dirty="0"/>
              <a:t>courts’ deference to NLRB expertise.</a:t>
            </a:r>
          </a:p>
          <a:p>
            <a:endParaRPr lang="en-US" dirty="0"/>
          </a:p>
        </p:txBody>
      </p:sp>
    </p:spTree>
    <p:extLst>
      <p:ext uri="{BB962C8B-B14F-4D97-AF65-F5344CB8AC3E}">
        <p14:creationId xmlns:p14="http://schemas.microsoft.com/office/powerpoint/2010/main" val="332982999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0375" y="1295400"/>
            <a:ext cx="8223250" cy="4800600"/>
          </a:xfrm>
        </p:spPr>
        <p:txBody>
          <a:bodyPr anchor="ctr"/>
          <a:lstStyle/>
          <a:p>
            <a:pPr marL="0" indent="0" algn="ctr">
              <a:spcBef>
                <a:spcPct val="50000"/>
              </a:spcBef>
              <a:buNone/>
              <a:defRPr/>
            </a:pPr>
            <a:r>
              <a:rPr lang="en-US" sz="3600" b="1" dirty="0" smtClean="0">
                <a:solidFill>
                  <a:srgbClr val="003399"/>
                </a:solidFill>
                <a:effectLst>
                  <a:outerShdw blurRad="38100" dist="38100" dir="2700000" algn="tl">
                    <a:srgbClr val="C0C0C0"/>
                  </a:outerShdw>
                </a:effectLst>
                <a:latin typeface="Book Antiqua" panose="02040602050305030304" pitchFamily="18" charset="0"/>
              </a:rPr>
              <a:t>DOE Contractor </a:t>
            </a:r>
            <a:r>
              <a:rPr lang="en-US" sz="3600" b="1" dirty="0" smtClean="0">
                <a:solidFill>
                  <a:srgbClr val="003399"/>
                </a:solidFill>
                <a:latin typeface="Book Antiqua" panose="02040602050305030304" pitchFamily="18" charset="0"/>
              </a:rPr>
              <a:t>Defined </a:t>
            </a:r>
            <a:r>
              <a:rPr lang="en-US" sz="3600" b="1" dirty="0">
                <a:solidFill>
                  <a:srgbClr val="003399"/>
                </a:solidFill>
                <a:latin typeface="Book Antiqua" panose="02040602050305030304" pitchFamily="18" charset="0"/>
              </a:rPr>
              <a:t>Benefit Pension and </a:t>
            </a:r>
            <a:r>
              <a:rPr lang="en-US" sz="3600" b="1" dirty="0" smtClean="0">
                <a:solidFill>
                  <a:srgbClr val="003399"/>
                </a:solidFill>
                <a:latin typeface="Book Antiqua" panose="02040602050305030304" pitchFamily="18" charset="0"/>
              </a:rPr>
              <a:t>Health </a:t>
            </a:r>
            <a:r>
              <a:rPr lang="en-US" sz="3600" b="1" dirty="0">
                <a:solidFill>
                  <a:srgbClr val="003399"/>
                </a:solidFill>
                <a:latin typeface="Book Antiqua" panose="02040602050305030304" pitchFamily="18" charset="0"/>
              </a:rPr>
              <a:t>Benefit </a:t>
            </a:r>
            <a:r>
              <a:rPr lang="en-US" sz="3600" b="1" dirty="0" smtClean="0">
                <a:solidFill>
                  <a:srgbClr val="003399"/>
                </a:solidFill>
                <a:latin typeface="Book Antiqua" panose="02040602050305030304" pitchFamily="18" charset="0"/>
              </a:rPr>
              <a:t>Plans* </a:t>
            </a:r>
          </a:p>
          <a:p>
            <a:pPr marL="0" lvl="2" indent="0" algn="ctr">
              <a:buNone/>
              <a:defRPr/>
            </a:pPr>
            <a:r>
              <a:rPr lang="en-US" sz="1200" b="1" dirty="0" smtClean="0">
                <a:solidFill>
                  <a:srgbClr val="003399"/>
                </a:solidFill>
                <a:latin typeface="Book Antiqua" panose="02040602050305030304" pitchFamily="18" charset="0"/>
              </a:rPr>
              <a:t>as </a:t>
            </a:r>
            <a:r>
              <a:rPr lang="en-US" sz="1200" b="1" dirty="0">
                <a:solidFill>
                  <a:srgbClr val="003399"/>
                </a:solidFill>
                <a:latin typeface="Book Antiqua" panose="02040602050305030304" pitchFamily="18" charset="0"/>
              </a:rPr>
              <a:t>of April </a:t>
            </a:r>
            <a:r>
              <a:rPr lang="en-US" sz="1200" b="1" dirty="0" smtClean="0">
                <a:solidFill>
                  <a:srgbClr val="003399"/>
                </a:solidFill>
                <a:latin typeface="Book Antiqua" panose="02040602050305030304" pitchFamily="18" charset="0"/>
              </a:rPr>
              <a:t>2016</a:t>
            </a:r>
          </a:p>
          <a:p>
            <a:pPr marL="0" lvl="2">
              <a:defRPr/>
            </a:pPr>
            <a:endParaRPr lang="en-US" sz="1200" b="1" dirty="0">
              <a:latin typeface="Book Antiqua" panose="02040602050305030304" pitchFamily="18" charset="0"/>
            </a:endParaRPr>
          </a:p>
          <a:p>
            <a:pPr marL="0" lvl="2">
              <a:defRPr/>
            </a:pPr>
            <a:endParaRPr lang="en-US" sz="1200" b="1" dirty="0" smtClean="0">
              <a:latin typeface="Book Antiqua" panose="02040602050305030304" pitchFamily="18" charset="0"/>
            </a:endParaRPr>
          </a:p>
          <a:p>
            <a:pPr marL="0" lvl="2">
              <a:defRPr/>
            </a:pPr>
            <a:endParaRPr lang="en-US" sz="1200" b="1" dirty="0">
              <a:latin typeface="Book Antiqua" panose="02040602050305030304" pitchFamily="18" charset="0"/>
            </a:endParaRPr>
          </a:p>
          <a:p>
            <a:pPr marL="0" lvl="2" indent="0" algn="ctr">
              <a:buNone/>
              <a:defRPr/>
            </a:pPr>
            <a:r>
              <a:rPr lang="en-US" sz="1600" b="1" dirty="0" smtClean="0"/>
              <a:t>* </a:t>
            </a:r>
            <a:r>
              <a:rPr lang="en-US" sz="1600" b="1" dirty="0"/>
              <a:t>As reported in DOE’s FY2015 Agency Financial </a:t>
            </a:r>
            <a:r>
              <a:rPr lang="en-US" sz="1600" b="1" dirty="0" smtClean="0"/>
              <a:t>Report</a:t>
            </a:r>
            <a:endParaRPr lang="en-US" sz="1600" b="1" dirty="0"/>
          </a:p>
        </p:txBody>
      </p:sp>
      <p:sp>
        <p:nvSpPr>
          <p:cNvPr id="4" name="Title 3"/>
          <p:cNvSpPr>
            <a:spLocks noGrp="1"/>
          </p:cNvSpPr>
          <p:nvPr>
            <p:ph type="title"/>
          </p:nvPr>
        </p:nvSpPr>
        <p:spPr/>
        <p:txBody>
          <a:bodyPr/>
          <a:lstStyle/>
          <a:p>
            <a:endParaRPr lang="en-US"/>
          </a:p>
        </p:txBody>
      </p:sp>
    </p:spTree>
    <p:extLst>
      <p:ext uri="{BB962C8B-B14F-4D97-AF65-F5344CB8AC3E}">
        <p14:creationId xmlns:p14="http://schemas.microsoft.com/office/powerpoint/2010/main" val="402861394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DOE’s Liabilities* </a:t>
            </a:r>
          </a:p>
        </p:txBody>
      </p:sp>
      <p:sp>
        <p:nvSpPr>
          <p:cNvPr id="3" name="Content Placeholder 2"/>
          <p:cNvSpPr>
            <a:spLocks noGrp="1"/>
          </p:cNvSpPr>
          <p:nvPr>
            <p:ph idx="1"/>
          </p:nvPr>
        </p:nvSpPr>
        <p:spPr>
          <a:xfrm>
            <a:off x="294038" y="1219200"/>
            <a:ext cx="8534400" cy="5257800"/>
          </a:xfrm>
        </p:spPr>
        <p:txBody>
          <a:bodyPr/>
          <a:lstStyle/>
          <a:p>
            <a:pPr>
              <a:spcBef>
                <a:spcPts val="0"/>
              </a:spcBef>
            </a:pPr>
            <a:r>
              <a:rPr lang="en-US" sz="2000" dirty="0"/>
              <a:t>DOE contractor employees (especially the technical workforce) are increasingly older, longer service.</a:t>
            </a:r>
          </a:p>
          <a:p>
            <a:pPr lvl="1">
              <a:spcBef>
                <a:spcPts val="0"/>
              </a:spcBef>
            </a:pPr>
            <a:r>
              <a:rPr lang="en-US" dirty="0"/>
              <a:t>Benefits are critical to DOE CHR management.</a:t>
            </a:r>
          </a:p>
          <a:p>
            <a:pPr lvl="1">
              <a:spcBef>
                <a:spcPts val="0"/>
              </a:spcBef>
            </a:pPr>
            <a:r>
              <a:rPr lang="en-US" dirty="0"/>
              <a:t>Benefits like those of our biggest contractors are designed to hold on to employees.</a:t>
            </a:r>
          </a:p>
          <a:p>
            <a:pPr lvl="2">
              <a:spcBef>
                <a:spcPts val="0"/>
              </a:spcBef>
            </a:pPr>
            <a:r>
              <a:rPr lang="en-US" sz="2000" dirty="0"/>
              <a:t>How does this line up with EM’s shorter duration projects?</a:t>
            </a:r>
          </a:p>
          <a:p>
            <a:pPr>
              <a:spcBef>
                <a:spcPts val="0"/>
              </a:spcBef>
            </a:pPr>
            <a:r>
              <a:rPr lang="en-US" sz="2000" dirty="0"/>
              <a:t>FY2015 Net Funded </a:t>
            </a:r>
            <a:r>
              <a:rPr lang="en-US" sz="2000" dirty="0" smtClean="0"/>
              <a:t>Status </a:t>
            </a:r>
            <a:r>
              <a:rPr lang="en-US" sz="2000" dirty="0"/>
              <a:t>of Contractor DB Pension and post-retirement benefit (PRB) Plans </a:t>
            </a:r>
            <a:r>
              <a:rPr lang="en-US" sz="2000" dirty="0" smtClean="0"/>
              <a:t>has </a:t>
            </a:r>
            <a:r>
              <a:rPr lang="en-US" sz="2000" dirty="0"/>
              <a:t>somewhat </a:t>
            </a:r>
            <a:r>
              <a:rPr lang="en-US" sz="2000" dirty="0" smtClean="0"/>
              <a:t>deteriorated, </a:t>
            </a:r>
            <a:r>
              <a:rPr lang="en-US" sz="2000" dirty="0"/>
              <a:t>but much of the </a:t>
            </a:r>
            <a:r>
              <a:rPr lang="en-US" sz="2000" dirty="0" smtClean="0"/>
              <a:t>deterioration is due to lower investment return than anticipated and changes in participant demographic assumptions.</a:t>
            </a:r>
            <a:endParaRPr lang="en-US" sz="2000" dirty="0"/>
          </a:p>
          <a:p>
            <a:pPr marL="0" indent="0">
              <a:spcBef>
                <a:spcPts val="0"/>
              </a:spcBef>
              <a:buNone/>
            </a:pPr>
            <a:r>
              <a:rPr lang="en-US" sz="2000" dirty="0"/>
              <a:t>	</a:t>
            </a:r>
            <a:r>
              <a:rPr lang="en-US" sz="2000" dirty="0" smtClean="0"/>
              <a:t>		</a:t>
            </a:r>
            <a:r>
              <a:rPr lang="en-US" sz="2000" dirty="0" smtClean="0">
                <a:solidFill>
                  <a:srgbClr val="FF0000"/>
                </a:solidFill>
              </a:rPr>
              <a:t>DBs	-$</a:t>
            </a:r>
            <a:r>
              <a:rPr lang="en-US" sz="2000" dirty="0">
                <a:solidFill>
                  <a:srgbClr val="FF0000"/>
                </a:solidFill>
              </a:rPr>
              <a:t>16B</a:t>
            </a:r>
          </a:p>
          <a:p>
            <a:pPr marL="0" indent="0">
              <a:spcBef>
                <a:spcPts val="0"/>
              </a:spcBef>
              <a:buNone/>
            </a:pPr>
            <a:r>
              <a:rPr lang="en-US" sz="2000" dirty="0" smtClean="0">
                <a:solidFill>
                  <a:srgbClr val="FF0000"/>
                </a:solidFill>
              </a:rPr>
              <a:t>			</a:t>
            </a:r>
            <a:r>
              <a:rPr lang="en-US" sz="2000" u="sng" dirty="0" smtClean="0">
                <a:solidFill>
                  <a:srgbClr val="FF0000"/>
                </a:solidFill>
              </a:rPr>
              <a:t>PRBs	-$</a:t>
            </a:r>
            <a:r>
              <a:rPr lang="en-US" sz="2000" u="sng" dirty="0">
                <a:solidFill>
                  <a:srgbClr val="FF0000"/>
                </a:solidFill>
              </a:rPr>
              <a:t>10.2B</a:t>
            </a:r>
          </a:p>
          <a:p>
            <a:pPr marL="0" indent="0">
              <a:spcBef>
                <a:spcPts val="0"/>
              </a:spcBef>
              <a:buNone/>
            </a:pPr>
            <a:r>
              <a:rPr lang="en-US" sz="2000" dirty="0" smtClean="0">
                <a:solidFill>
                  <a:srgbClr val="FF0000"/>
                </a:solidFill>
              </a:rPr>
              <a:t>				-$</a:t>
            </a:r>
            <a:r>
              <a:rPr lang="en-US" sz="2000" dirty="0">
                <a:solidFill>
                  <a:srgbClr val="FF0000"/>
                </a:solidFill>
              </a:rPr>
              <a:t>26.2B</a:t>
            </a:r>
            <a:r>
              <a:rPr lang="en-US" sz="2000" dirty="0" smtClean="0">
                <a:solidFill>
                  <a:srgbClr val="FF0000"/>
                </a:solidFill>
              </a:rPr>
              <a:t>**</a:t>
            </a:r>
            <a:endParaRPr lang="en-US" sz="2000" dirty="0">
              <a:solidFill>
                <a:srgbClr val="FF0000"/>
              </a:solidFill>
            </a:endParaRPr>
          </a:p>
          <a:p>
            <a:pPr marL="0" indent="0">
              <a:spcBef>
                <a:spcPts val="0"/>
              </a:spcBef>
              <a:buNone/>
            </a:pPr>
            <a:endParaRPr lang="en-US" sz="2000" dirty="0" smtClean="0">
              <a:solidFill>
                <a:srgbClr val="FF0000"/>
              </a:solidFill>
            </a:endParaRPr>
          </a:p>
          <a:p>
            <a:pPr marL="0" indent="0">
              <a:spcBef>
                <a:spcPts val="0"/>
              </a:spcBef>
              <a:buNone/>
            </a:pPr>
            <a:r>
              <a:rPr lang="en-US" sz="2000" dirty="0">
                <a:solidFill>
                  <a:srgbClr val="FF0000"/>
                </a:solidFill>
              </a:rPr>
              <a:t>	</a:t>
            </a:r>
            <a:r>
              <a:rPr lang="en-US" sz="1600" dirty="0" smtClean="0">
                <a:solidFill>
                  <a:srgbClr val="FF0000"/>
                </a:solidFill>
              </a:rPr>
              <a:t>* </a:t>
            </a:r>
            <a:r>
              <a:rPr lang="en-US" sz="1600" dirty="0">
                <a:solidFill>
                  <a:srgbClr val="FF0000"/>
                </a:solidFill>
              </a:rPr>
              <a:t>As reported in DOE’s FY2015 Agency Financial </a:t>
            </a:r>
            <a:r>
              <a:rPr lang="en-US" sz="1600" dirty="0" smtClean="0">
                <a:solidFill>
                  <a:srgbClr val="FF0000"/>
                </a:solidFill>
              </a:rPr>
              <a:t>Report.</a:t>
            </a:r>
            <a:endParaRPr lang="en-US" sz="1600" dirty="0">
              <a:solidFill>
                <a:srgbClr val="FF0000"/>
              </a:solidFill>
            </a:endParaRPr>
          </a:p>
          <a:p>
            <a:pPr marL="0" indent="0">
              <a:spcBef>
                <a:spcPts val="0"/>
              </a:spcBef>
              <a:buNone/>
            </a:pPr>
            <a:r>
              <a:rPr lang="en-US" sz="1600" dirty="0" smtClean="0">
                <a:solidFill>
                  <a:srgbClr val="FF0000"/>
                </a:solidFill>
              </a:rPr>
              <a:t>	**Up from </a:t>
            </a:r>
            <a:r>
              <a:rPr lang="en-US" sz="1600" u="sng" dirty="0">
                <a:solidFill>
                  <a:srgbClr val="FF0000"/>
                </a:solidFill>
              </a:rPr>
              <a:t>-$23.3B</a:t>
            </a:r>
            <a:r>
              <a:rPr lang="en-US" sz="1600" dirty="0">
                <a:solidFill>
                  <a:srgbClr val="FF0000"/>
                </a:solidFill>
              </a:rPr>
              <a:t> </a:t>
            </a:r>
            <a:r>
              <a:rPr lang="en-US" sz="1600" dirty="0" smtClean="0">
                <a:solidFill>
                  <a:srgbClr val="FF0000"/>
                </a:solidFill>
              </a:rPr>
              <a:t>in FY2014.  By </a:t>
            </a:r>
            <a:r>
              <a:rPr lang="en-US" sz="1600" dirty="0">
                <a:solidFill>
                  <a:srgbClr val="FF0000"/>
                </a:solidFill>
              </a:rPr>
              <a:t>comparison, DOE’s FY2016 </a:t>
            </a:r>
            <a:r>
              <a:rPr lang="en-US" sz="1600" dirty="0" smtClean="0">
                <a:solidFill>
                  <a:srgbClr val="FF0000"/>
                </a:solidFill>
              </a:rPr>
              <a:t>		   	   enacted </a:t>
            </a:r>
            <a:r>
              <a:rPr lang="en-US" sz="1600" dirty="0">
                <a:solidFill>
                  <a:srgbClr val="FF0000"/>
                </a:solidFill>
              </a:rPr>
              <a:t>budget is $</a:t>
            </a:r>
            <a:r>
              <a:rPr lang="en-US" sz="1600" dirty="0" smtClean="0">
                <a:solidFill>
                  <a:srgbClr val="FF0000"/>
                </a:solidFill>
              </a:rPr>
              <a:t>29.6B.</a:t>
            </a:r>
            <a:endParaRPr lang="en-US" sz="1600" dirty="0"/>
          </a:p>
          <a:p>
            <a:endParaRPr lang="en-US" dirty="0"/>
          </a:p>
        </p:txBody>
      </p:sp>
    </p:spTree>
    <p:extLst>
      <p:ext uri="{BB962C8B-B14F-4D97-AF65-F5344CB8AC3E}">
        <p14:creationId xmlns:p14="http://schemas.microsoft.com/office/powerpoint/2010/main" val="234966873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Funded </a:t>
            </a:r>
            <a:r>
              <a:rPr lang="en-US" dirty="0"/>
              <a:t>Status of </a:t>
            </a:r>
            <a:r>
              <a:rPr lang="en-US" dirty="0" smtClean="0"/>
              <a:t>Defined Benefit (DB) Pension Plans</a:t>
            </a:r>
            <a:endParaRPr lang="en-US" dirty="0"/>
          </a:p>
        </p:txBody>
      </p:sp>
      <p:sp>
        <p:nvSpPr>
          <p:cNvPr id="3" name="Content Placeholder 2"/>
          <p:cNvSpPr>
            <a:spLocks noGrp="1"/>
          </p:cNvSpPr>
          <p:nvPr>
            <p:ph idx="1"/>
          </p:nvPr>
        </p:nvSpPr>
        <p:spPr>
          <a:xfrm>
            <a:off x="460375" y="1658302"/>
            <a:ext cx="8223250" cy="5164138"/>
          </a:xfrm>
        </p:spPr>
        <p:txBody>
          <a:bodyPr/>
          <a:lstStyle/>
          <a:p>
            <a:r>
              <a:rPr lang="en-US" sz="2000" dirty="0"/>
              <a:t>DOE contractors sponsor approximately 32 </a:t>
            </a:r>
            <a:r>
              <a:rPr lang="en-US" sz="2000" dirty="0" smtClean="0"/>
              <a:t>DB pension plans, </a:t>
            </a:r>
            <a:r>
              <a:rPr lang="en-US" sz="2000" dirty="0"/>
              <a:t>of which they are also the fiduciaries.  </a:t>
            </a:r>
            <a:endParaRPr lang="en-US" sz="2000" dirty="0" smtClean="0"/>
          </a:p>
          <a:p>
            <a:pPr marL="0" indent="0">
              <a:buNone/>
            </a:pPr>
            <a:endParaRPr lang="en-US" sz="2000" dirty="0"/>
          </a:p>
          <a:p>
            <a:r>
              <a:rPr lang="en-US" sz="2000" dirty="0" smtClean="0"/>
              <a:t>In </a:t>
            </a:r>
            <a:r>
              <a:rPr lang="en-US" sz="2000" dirty="0"/>
              <a:t>plan year 2016, the funded status of DOE contractor </a:t>
            </a:r>
            <a:r>
              <a:rPr lang="en-US" sz="2000" dirty="0" smtClean="0"/>
              <a:t>DB </a:t>
            </a:r>
            <a:r>
              <a:rPr lang="en-US" sz="2000" dirty="0"/>
              <a:t>pension plans is estimated to range from approximately 75% to 140</a:t>
            </a:r>
            <a:r>
              <a:rPr lang="en-US" sz="2000" dirty="0" smtClean="0"/>
              <a:t>%. </a:t>
            </a:r>
            <a:endParaRPr lang="en-US" sz="2000" dirty="0"/>
          </a:p>
          <a:p>
            <a:pPr lvl="1"/>
            <a:r>
              <a:rPr lang="en-US" dirty="0"/>
              <a:t>NB: The current funded status is heavily influenced by legislative relief for interest rates to discount the future liabilities of the plans for funding and certification. </a:t>
            </a:r>
          </a:p>
          <a:p>
            <a:pPr lvl="1"/>
            <a:r>
              <a:rPr lang="en-US" dirty="0" smtClean="0"/>
              <a:t>No </a:t>
            </a:r>
            <a:r>
              <a:rPr lang="en-US" dirty="0"/>
              <a:t>DOE contractor plans are considered endangered for 2016. </a:t>
            </a:r>
          </a:p>
          <a:p>
            <a:endParaRPr lang="en-US" dirty="0"/>
          </a:p>
        </p:txBody>
      </p:sp>
    </p:spTree>
    <p:extLst>
      <p:ext uri="{BB962C8B-B14F-4D97-AF65-F5344CB8AC3E}">
        <p14:creationId xmlns:p14="http://schemas.microsoft.com/office/powerpoint/2010/main" val="300157012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Contractor Pension Contributions</a:t>
            </a:r>
          </a:p>
        </p:txBody>
      </p:sp>
      <p:pic>
        <p:nvPicPr>
          <p:cNvPr id="4" name="Content Placeholder 3"/>
          <p:cNvPicPr>
            <a:picLocks noGrp="1" noChangeAspect="1"/>
          </p:cNvPicPr>
          <p:nvPr>
            <p:ph idx="1"/>
          </p:nvPr>
        </p:nvPicPr>
        <p:blipFill>
          <a:blip r:embed="rId2"/>
          <a:stretch>
            <a:fillRect/>
          </a:stretch>
        </p:blipFill>
        <p:spPr>
          <a:xfrm>
            <a:off x="762000" y="1066800"/>
            <a:ext cx="7657240" cy="4102964"/>
          </a:xfrm>
          <a:prstGeom prst="rect">
            <a:avLst/>
          </a:prstGeom>
        </p:spPr>
      </p:pic>
      <p:sp>
        <p:nvSpPr>
          <p:cNvPr id="6" name="Rectangle 5"/>
          <p:cNvSpPr/>
          <p:nvPr/>
        </p:nvSpPr>
        <p:spPr>
          <a:xfrm>
            <a:off x="438852" y="5277872"/>
            <a:ext cx="8171748" cy="1077218"/>
          </a:xfrm>
          <a:prstGeom prst="rect">
            <a:avLst/>
          </a:prstGeom>
        </p:spPr>
        <p:txBody>
          <a:bodyPr wrap="square">
            <a:spAutoFit/>
          </a:bodyPr>
          <a:lstStyle/>
          <a:p>
            <a:pPr marL="285750" indent="-285750">
              <a:buFont typeface="Arial" panose="020B0604020202020204" pitchFamily="34" charset="0"/>
              <a:buChar char="•"/>
            </a:pPr>
            <a:r>
              <a:rPr lang="en-US" sz="1600" dirty="0"/>
              <a:t>Contributions have steadily increased due to increased funding requirements of the 2006 Pension Protection Act and the market collapse of 2008/2009.</a:t>
            </a:r>
          </a:p>
          <a:p>
            <a:pPr marL="285750" indent="-285750">
              <a:buFont typeface="Arial" panose="020B0604020202020204" pitchFamily="34" charset="0"/>
              <a:buChar char="•"/>
            </a:pPr>
            <a:r>
              <a:rPr lang="en-US" sz="1600" dirty="0" smtClean="0"/>
              <a:t>Current projections suggest that contributions may decline in </a:t>
            </a:r>
            <a:r>
              <a:rPr lang="en-US" sz="1600" dirty="0"/>
              <a:t>the future as the plans become better </a:t>
            </a:r>
            <a:r>
              <a:rPr lang="en-US" sz="1600" dirty="0" smtClean="0"/>
              <a:t>funded, but many things could change such projections.</a:t>
            </a:r>
            <a:endParaRPr lang="en-US" sz="1600" dirty="0"/>
          </a:p>
        </p:txBody>
      </p:sp>
    </p:spTree>
    <p:extLst>
      <p:ext uri="{BB962C8B-B14F-4D97-AF65-F5344CB8AC3E}">
        <p14:creationId xmlns:p14="http://schemas.microsoft.com/office/powerpoint/2010/main" val="40870700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8852" y="339969"/>
            <a:ext cx="8244773" cy="762000"/>
          </a:xfrm>
        </p:spPr>
        <p:txBody>
          <a:bodyPr/>
          <a:lstStyle/>
          <a:p>
            <a:pPr lvl="0"/>
            <a:r>
              <a:rPr lang="en-US" dirty="0"/>
              <a:t>Recent Changes to </a:t>
            </a:r>
            <a:r>
              <a:rPr lang="en-US" dirty="0" smtClean="0"/>
              <a:t>DB Pension </a:t>
            </a:r>
            <a:r>
              <a:rPr lang="en-US" dirty="0"/>
              <a:t>Plans </a:t>
            </a:r>
            <a:r>
              <a:rPr lang="en-US" sz="1400" dirty="0"/>
              <a:t/>
            </a:r>
            <a:br>
              <a:rPr lang="en-US" sz="1400" dirty="0"/>
            </a:br>
            <a:endParaRPr lang="en-US" dirty="0"/>
          </a:p>
        </p:txBody>
      </p:sp>
      <p:sp>
        <p:nvSpPr>
          <p:cNvPr id="3" name="Content Placeholder 2"/>
          <p:cNvSpPr>
            <a:spLocks noGrp="1"/>
          </p:cNvSpPr>
          <p:nvPr>
            <p:ph idx="1"/>
          </p:nvPr>
        </p:nvSpPr>
        <p:spPr>
          <a:xfrm>
            <a:off x="225425" y="1295400"/>
            <a:ext cx="8458200" cy="5164138"/>
          </a:xfrm>
        </p:spPr>
        <p:txBody>
          <a:bodyPr/>
          <a:lstStyle/>
          <a:p>
            <a:r>
              <a:rPr lang="en-US" sz="2000" dirty="0" smtClean="0"/>
              <a:t>Employee </a:t>
            </a:r>
            <a:r>
              <a:rPr lang="en-US" sz="2000" dirty="0"/>
              <a:t>contributions for represented employees:</a:t>
            </a:r>
          </a:p>
          <a:p>
            <a:pPr lvl="1"/>
            <a:r>
              <a:rPr lang="en-US" dirty="0"/>
              <a:t>Three groups of </a:t>
            </a:r>
            <a:r>
              <a:rPr lang="en-US" dirty="0" smtClean="0"/>
              <a:t>bargaining unit </a:t>
            </a:r>
            <a:r>
              <a:rPr lang="en-US" dirty="0"/>
              <a:t>employees </a:t>
            </a:r>
            <a:r>
              <a:rPr lang="en-US" dirty="0" smtClean="0"/>
              <a:t>of </a:t>
            </a:r>
            <a:r>
              <a:rPr lang="en-US" dirty="0"/>
              <a:t>Consolidated Nuclear </a:t>
            </a:r>
            <a:r>
              <a:rPr lang="en-US" dirty="0" smtClean="0"/>
              <a:t>Security </a:t>
            </a:r>
            <a:r>
              <a:rPr lang="en-US" dirty="0"/>
              <a:t>will begin contributing 0.5% of compensation during 2016 which will increase over time to 1% of compensation. </a:t>
            </a:r>
            <a:endParaRPr lang="en-US" dirty="0" smtClean="0"/>
          </a:p>
          <a:p>
            <a:pPr lvl="2"/>
            <a:r>
              <a:rPr lang="en-US" dirty="0" smtClean="0"/>
              <a:t>NB:  Employees at LANL, LLNL, and LBNL already contribute approximately 7%.</a:t>
            </a:r>
          </a:p>
          <a:p>
            <a:pPr marL="914400" lvl="2" indent="0">
              <a:buNone/>
            </a:pPr>
            <a:endParaRPr lang="en-US" dirty="0"/>
          </a:p>
          <a:p>
            <a:r>
              <a:rPr lang="en-US" sz="2000" dirty="0"/>
              <a:t>Lump Sum Open Windows for Terminated Vested Participants (to reduce total plan liabilities):</a:t>
            </a:r>
          </a:p>
          <a:p>
            <a:pPr lvl="1"/>
            <a:r>
              <a:rPr lang="en-US" dirty="0"/>
              <a:t>E.g., the Savannah River Nuclear Solutions LLC Multiple Employer Pension Plan was amended to permit terminated vested participants with lump sum values of less than or equal to $25,000 to elect an immediate lump sum. </a:t>
            </a:r>
          </a:p>
          <a:p>
            <a:pPr marL="0" indent="0">
              <a:buNone/>
            </a:pPr>
            <a:endParaRPr lang="en-US" sz="2400" b="1" dirty="0" smtClean="0"/>
          </a:p>
        </p:txBody>
      </p:sp>
    </p:spTree>
    <p:extLst>
      <p:ext uri="{BB962C8B-B14F-4D97-AF65-F5344CB8AC3E}">
        <p14:creationId xmlns:p14="http://schemas.microsoft.com/office/powerpoint/2010/main" val="294114208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3306" y="298938"/>
            <a:ext cx="8244773" cy="762000"/>
          </a:xfrm>
        </p:spPr>
        <p:txBody>
          <a:bodyPr/>
          <a:lstStyle/>
          <a:p>
            <a:r>
              <a:rPr lang="en-US" dirty="0"/>
              <a:t>Contribution Strategy: Plans Requesting Funds in Excess of the Minimum Required Contribution</a:t>
            </a:r>
            <a:br>
              <a:rPr lang="en-US" dirty="0"/>
            </a:br>
            <a:endParaRPr lang="en-US" dirty="0"/>
          </a:p>
        </p:txBody>
      </p:sp>
      <p:sp>
        <p:nvSpPr>
          <p:cNvPr id="3" name="Content Placeholder 2"/>
          <p:cNvSpPr>
            <a:spLocks noGrp="1"/>
          </p:cNvSpPr>
          <p:nvPr>
            <p:ph idx="1"/>
          </p:nvPr>
        </p:nvSpPr>
        <p:spPr>
          <a:xfrm>
            <a:off x="381000" y="1371600"/>
            <a:ext cx="8327079" cy="5164138"/>
          </a:xfrm>
        </p:spPr>
        <p:txBody>
          <a:bodyPr/>
          <a:lstStyle/>
          <a:p>
            <a:r>
              <a:rPr lang="en-US" b="1" i="1" dirty="0" smtClean="0"/>
              <a:t>Alternative Funding Strategies (AFS) - </a:t>
            </a:r>
            <a:r>
              <a:rPr lang="en-US" dirty="0" smtClean="0"/>
              <a:t>In </a:t>
            </a:r>
            <a:r>
              <a:rPr lang="en-US" dirty="0"/>
              <a:t>accordance with the requirements of their contracts, contractors requested reimbursement of contributions in excess of the minimum for 17 contractor pension plans managed by NNSA, SC, NE, or EERE, and the Department has approved each of those requests</a:t>
            </a:r>
            <a:r>
              <a:rPr lang="en-US" dirty="0" smtClean="0"/>
              <a:t>.</a:t>
            </a:r>
            <a:endParaRPr lang="en-US" dirty="0"/>
          </a:p>
          <a:p>
            <a:pPr lvl="1"/>
            <a:r>
              <a:rPr lang="en-US" dirty="0"/>
              <a:t>NNSA, SC, NE and EERE granted requests by contractors for reimbursement of contributions in excess of the minimum </a:t>
            </a:r>
          </a:p>
          <a:p>
            <a:pPr lvl="2"/>
            <a:r>
              <a:rPr lang="en-US" dirty="0"/>
              <a:t>primarily to limit the volatility of pension plan contributions and </a:t>
            </a:r>
          </a:p>
          <a:p>
            <a:pPr lvl="2"/>
            <a:r>
              <a:rPr lang="en-US" dirty="0"/>
              <a:t>to mitigate increases in future contribution requirements. </a:t>
            </a:r>
          </a:p>
          <a:p>
            <a:pPr lvl="1"/>
            <a:r>
              <a:rPr lang="en-US" dirty="0" smtClean="0"/>
              <a:t>If </a:t>
            </a:r>
            <a:r>
              <a:rPr lang="en-US" dirty="0"/>
              <a:t>contributions were limited to the required minimum, the minimum required contributions could exceed the AFS scenario by 2019. </a:t>
            </a:r>
          </a:p>
          <a:p>
            <a:pPr lvl="1"/>
            <a:endParaRPr lang="en-US" dirty="0"/>
          </a:p>
          <a:p>
            <a:endParaRPr lang="en-US" dirty="0"/>
          </a:p>
        </p:txBody>
      </p:sp>
    </p:spTree>
    <p:extLst>
      <p:ext uri="{BB962C8B-B14F-4D97-AF65-F5344CB8AC3E}">
        <p14:creationId xmlns:p14="http://schemas.microsoft.com/office/powerpoint/2010/main" val="114543886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Contribution </a:t>
            </a:r>
            <a:r>
              <a:rPr lang="en-US" dirty="0" smtClean="0"/>
              <a:t>Strategy: Glide Path De-Risking Strategies </a:t>
            </a:r>
            <a:endParaRPr lang="en-US" dirty="0"/>
          </a:p>
        </p:txBody>
      </p:sp>
      <p:sp>
        <p:nvSpPr>
          <p:cNvPr id="3" name="Content Placeholder 2"/>
          <p:cNvSpPr>
            <a:spLocks noGrp="1"/>
          </p:cNvSpPr>
          <p:nvPr>
            <p:ph idx="1"/>
          </p:nvPr>
        </p:nvSpPr>
        <p:spPr>
          <a:xfrm>
            <a:off x="460375" y="1524000"/>
            <a:ext cx="8223250" cy="5164138"/>
          </a:xfrm>
        </p:spPr>
        <p:txBody>
          <a:bodyPr/>
          <a:lstStyle/>
          <a:p>
            <a:r>
              <a:rPr lang="en-US" sz="2000" b="1" i="1" dirty="0"/>
              <a:t>Glide Path De-Risking Strategies </a:t>
            </a:r>
            <a:r>
              <a:rPr lang="en-US" sz="2000" dirty="0" smtClean="0"/>
              <a:t>- Over </a:t>
            </a:r>
            <a:r>
              <a:rPr lang="en-US" sz="2000" dirty="0"/>
              <a:t>the last few years, </a:t>
            </a:r>
            <a:r>
              <a:rPr lang="en-US" sz="2000" dirty="0" smtClean="0"/>
              <a:t>a number of contractors </a:t>
            </a:r>
            <a:r>
              <a:rPr lang="en-US" sz="2000" dirty="0"/>
              <a:t>have adopted investment strategies designed to reduce the future volatility of plan contributions. These </a:t>
            </a:r>
            <a:r>
              <a:rPr lang="en-US" sz="2000" dirty="0" smtClean="0"/>
              <a:t>strategies, known as, </a:t>
            </a:r>
            <a:r>
              <a:rPr lang="en-US" sz="2000" dirty="0"/>
              <a:t>Glide Path De-Risking </a:t>
            </a:r>
            <a:r>
              <a:rPr lang="en-US" sz="2000" dirty="0" smtClean="0"/>
              <a:t>Strategies, involve </a:t>
            </a:r>
            <a:r>
              <a:rPr lang="en-US" sz="2000" dirty="0"/>
              <a:t>a decrease in equity investments and an increase in fixed income investments. </a:t>
            </a:r>
            <a:r>
              <a:rPr lang="en-US" sz="2000" dirty="0" smtClean="0"/>
              <a:t>Using these strategies, then, the </a:t>
            </a:r>
            <a:r>
              <a:rPr lang="en-US" sz="2000" dirty="0"/>
              <a:t>asset values and liabilities values </a:t>
            </a:r>
            <a:r>
              <a:rPr lang="en-US" sz="2000" dirty="0" smtClean="0"/>
              <a:t>move </a:t>
            </a:r>
            <a:r>
              <a:rPr lang="en-US" sz="2000" dirty="0"/>
              <a:t>together with changes </a:t>
            </a:r>
            <a:r>
              <a:rPr lang="en-US" sz="2000" dirty="0" smtClean="0"/>
              <a:t>in </a:t>
            </a:r>
            <a:r>
              <a:rPr lang="en-US" sz="2000" dirty="0"/>
              <a:t>interest rates. </a:t>
            </a:r>
            <a:endParaRPr lang="en-US" sz="2000" dirty="0" smtClean="0"/>
          </a:p>
          <a:p>
            <a:pPr marL="0" indent="0">
              <a:buNone/>
            </a:pPr>
            <a:endParaRPr lang="en-US" sz="2000" dirty="0" smtClean="0"/>
          </a:p>
          <a:p>
            <a:pPr lvl="1"/>
            <a:r>
              <a:rPr lang="en-US" dirty="0" smtClean="0"/>
              <a:t>The purpose of </a:t>
            </a:r>
            <a:r>
              <a:rPr lang="en-US" b="1" i="1" dirty="0" smtClean="0"/>
              <a:t>Glide Path De-Risking Strategies </a:t>
            </a:r>
            <a:r>
              <a:rPr lang="en-US" dirty="0" smtClean="0"/>
              <a:t>is to align asset and liability changes and minimize sudden, unexpected deteriorations in funded status.</a:t>
            </a:r>
          </a:p>
          <a:p>
            <a:pPr marL="0" indent="0">
              <a:buNone/>
            </a:pPr>
            <a:endParaRPr lang="en-US" sz="2000" dirty="0"/>
          </a:p>
          <a:p>
            <a:endParaRPr lang="en-US" dirty="0"/>
          </a:p>
        </p:txBody>
      </p:sp>
    </p:spTree>
    <p:extLst>
      <p:ext uri="{BB962C8B-B14F-4D97-AF65-F5344CB8AC3E}">
        <p14:creationId xmlns:p14="http://schemas.microsoft.com/office/powerpoint/2010/main" val="147014677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5206" y="228600"/>
            <a:ext cx="8244773" cy="762000"/>
          </a:xfrm>
        </p:spPr>
        <p:txBody>
          <a:bodyPr/>
          <a:lstStyle/>
          <a:p>
            <a:r>
              <a:rPr lang="en-US" dirty="0"/>
              <a:t>“If you’re in, you’re in . . . ” </a:t>
            </a:r>
          </a:p>
        </p:txBody>
      </p:sp>
      <p:sp>
        <p:nvSpPr>
          <p:cNvPr id="3" name="Content Placeholder 2"/>
          <p:cNvSpPr>
            <a:spLocks noGrp="1"/>
          </p:cNvSpPr>
          <p:nvPr>
            <p:ph idx="1"/>
          </p:nvPr>
        </p:nvSpPr>
        <p:spPr>
          <a:xfrm>
            <a:off x="318492" y="1447800"/>
            <a:ext cx="8458200" cy="5164138"/>
          </a:xfrm>
        </p:spPr>
        <p:txBody>
          <a:bodyPr/>
          <a:lstStyle/>
          <a:p>
            <a:r>
              <a:rPr lang="en-US" sz="2000" dirty="0"/>
              <a:t>Incremental implementation of 2 tier market-based benefits </a:t>
            </a:r>
          </a:p>
          <a:p>
            <a:pPr lvl="1"/>
            <a:r>
              <a:rPr lang="en-US" sz="1800" dirty="0"/>
              <a:t>Began in 1998 and was incorporated in all major acquisitions between 2005 and about 2009</a:t>
            </a:r>
          </a:p>
          <a:p>
            <a:pPr lvl="1"/>
            <a:r>
              <a:rPr lang="en-US" sz="1800" dirty="0"/>
              <a:t>Plans were closed to new entrants, but</a:t>
            </a:r>
          </a:p>
          <a:p>
            <a:pPr lvl="1"/>
            <a:r>
              <a:rPr lang="en-US" sz="1800" dirty="0"/>
              <a:t>The continued, active participation of eligible incumbent employees in DB pension plans </a:t>
            </a:r>
            <a:r>
              <a:rPr lang="en-US" sz="1800" dirty="0" smtClean="0"/>
              <a:t>was </a:t>
            </a:r>
            <a:r>
              <a:rPr lang="en-US" sz="1800" dirty="0"/>
              <a:t>protected </a:t>
            </a:r>
          </a:p>
          <a:p>
            <a:pPr lvl="1"/>
            <a:r>
              <a:rPr lang="en-US" sz="1800" dirty="0"/>
              <a:t>Plans were subject to amendment, with HQ </a:t>
            </a:r>
            <a:r>
              <a:rPr lang="en-US" sz="1800" dirty="0" smtClean="0"/>
              <a:t>approval</a:t>
            </a:r>
          </a:p>
          <a:p>
            <a:pPr lvl="1"/>
            <a:r>
              <a:rPr lang="en-US" sz="1800" dirty="0" smtClean="0"/>
              <a:t>New entrants were provided enhanced defined contribution (DC) benefits.</a:t>
            </a:r>
            <a:endParaRPr lang="en-US" sz="1800" dirty="0"/>
          </a:p>
          <a:p>
            <a:endParaRPr lang="en-US" dirty="0"/>
          </a:p>
          <a:p>
            <a:r>
              <a:rPr lang="en-US" sz="2000" dirty="0"/>
              <a:t>Last fall, Secretary Moniz issued a Statement that it was Departmental Policy to protect the rights of </a:t>
            </a:r>
            <a:r>
              <a:rPr lang="en-US" sz="2000" dirty="0" smtClean="0"/>
              <a:t>eligible </a:t>
            </a:r>
            <a:r>
              <a:rPr lang="en-US" sz="2000" dirty="0"/>
              <a:t>incumbent employees to continue actively participating in the DB pension plans in which they have been </a:t>
            </a:r>
            <a:r>
              <a:rPr lang="en-US" sz="2000" dirty="0" smtClean="0"/>
              <a:t>participating.</a:t>
            </a:r>
            <a:endParaRPr lang="en-US" dirty="0"/>
          </a:p>
        </p:txBody>
      </p:sp>
    </p:spTree>
    <p:extLst>
      <p:ext uri="{BB962C8B-B14F-4D97-AF65-F5344CB8AC3E}">
        <p14:creationId xmlns:p14="http://schemas.microsoft.com/office/powerpoint/2010/main" val="20750970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0375" y="1143000"/>
            <a:ext cx="8223250" cy="4876800"/>
          </a:xfrm>
        </p:spPr>
        <p:txBody>
          <a:bodyPr anchor="ctr"/>
          <a:lstStyle/>
          <a:p>
            <a:pPr marL="0" indent="0" algn="ctr">
              <a:spcBef>
                <a:spcPct val="50000"/>
              </a:spcBef>
              <a:buNone/>
              <a:defRPr/>
            </a:pPr>
            <a:r>
              <a:rPr lang="en-US" sz="3600" b="1" dirty="0">
                <a:solidFill>
                  <a:srgbClr val="003399"/>
                </a:solidFill>
                <a:effectLst>
                  <a:outerShdw blurRad="38100" dist="38100" dir="2700000" algn="tl">
                    <a:srgbClr val="000000">
                      <a:alpha val="43137"/>
                    </a:srgbClr>
                  </a:outerShdw>
                </a:effectLst>
                <a:latin typeface="Book Antiqua" panose="02040602050305030304" pitchFamily="18" charset="0"/>
              </a:rPr>
              <a:t>Executive Order (EO) 13673:  </a:t>
            </a:r>
          </a:p>
          <a:p>
            <a:pPr marL="0" indent="0" algn="ctr">
              <a:spcBef>
                <a:spcPct val="50000"/>
              </a:spcBef>
              <a:buNone/>
              <a:defRPr/>
            </a:pPr>
            <a:r>
              <a:rPr lang="en-US" sz="3600" b="1" dirty="0">
                <a:solidFill>
                  <a:srgbClr val="003399"/>
                </a:solidFill>
                <a:effectLst>
                  <a:outerShdw blurRad="38100" dist="38100" dir="2700000" algn="tl">
                    <a:srgbClr val="000000">
                      <a:alpha val="43137"/>
                    </a:srgbClr>
                  </a:outerShdw>
                </a:effectLst>
                <a:latin typeface="Book Antiqua" panose="02040602050305030304" pitchFamily="18" charset="0"/>
              </a:rPr>
              <a:t>Fair Pay and Safe </a:t>
            </a:r>
            <a:r>
              <a:rPr lang="en-US" sz="3600" b="1" dirty="0" smtClean="0">
                <a:solidFill>
                  <a:srgbClr val="003399"/>
                </a:solidFill>
                <a:effectLst>
                  <a:outerShdw blurRad="38100" dist="38100" dir="2700000" algn="tl">
                    <a:srgbClr val="000000">
                      <a:alpha val="43137"/>
                    </a:srgbClr>
                  </a:outerShdw>
                </a:effectLst>
                <a:latin typeface="Book Antiqua" panose="02040602050305030304" pitchFamily="18" charset="0"/>
              </a:rPr>
              <a:t>Workplaces</a:t>
            </a:r>
            <a:endParaRPr lang="en-US" sz="3600" b="1" dirty="0">
              <a:solidFill>
                <a:srgbClr val="003399"/>
              </a:solidFill>
              <a:effectLst>
                <a:outerShdw blurRad="38100" dist="38100" dir="2700000" algn="tl">
                  <a:srgbClr val="000000">
                    <a:alpha val="43137"/>
                  </a:srgbClr>
                </a:outerShdw>
              </a:effectLst>
              <a:latin typeface="Book Antiqua" panose="02040602050305030304" pitchFamily="18" charset="0"/>
            </a:endParaRPr>
          </a:p>
        </p:txBody>
      </p:sp>
      <p:sp>
        <p:nvSpPr>
          <p:cNvPr id="5" name="Title 4"/>
          <p:cNvSpPr>
            <a:spLocks noGrp="1"/>
          </p:cNvSpPr>
          <p:nvPr>
            <p:ph type="title"/>
          </p:nvPr>
        </p:nvSpPr>
        <p:spPr/>
        <p:txBody>
          <a:bodyPr/>
          <a:lstStyle/>
          <a:p>
            <a:endParaRPr lang="en-US"/>
          </a:p>
        </p:txBody>
      </p:sp>
    </p:spTree>
    <p:extLst>
      <p:ext uri="{BB962C8B-B14F-4D97-AF65-F5344CB8AC3E}">
        <p14:creationId xmlns:p14="http://schemas.microsoft.com/office/powerpoint/2010/main" val="265145813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BenVal</a:t>
            </a:r>
            <a:r>
              <a:rPr lang="en-US" dirty="0" smtClean="0"/>
              <a:t> Task Force and Its Recommendations</a:t>
            </a:r>
            <a:endParaRPr lang="en-US" dirty="0"/>
          </a:p>
        </p:txBody>
      </p:sp>
      <p:sp>
        <p:nvSpPr>
          <p:cNvPr id="3" name="Content Placeholder 2"/>
          <p:cNvSpPr>
            <a:spLocks noGrp="1"/>
          </p:cNvSpPr>
          <p:nvPr>
            <p:ph idx="1"/>
          </p:nvPr>
        </p:nvSpPr>
        <p:spPr>
          <a:xfrm>
            <a:off x="228600" y="1219200"/>
            <a:ext cx="8610600" cy="5164138"/>
          </a:xfrm>
        </p:spPr>
        <p:txBody>
          <a:bodyPr/>
          <a:lstStyle/>
          <a:p>
            <a:r>
              <a:rPr lang="en-US" dirty="0" err="1" smtClean="0"/>
              <a:t>BenVal</a:t>
            </a:r>
            <a:r>
              <a:rPr lang="en-US" dirty="0" smtClean="0"/>
              <a:t> </a:t>
            </a:r>
            <a:r>
              <a:rPr lang="en-US" dirty="0"/>
              <a:t>Task Force </a:t>
            </a:r>
            <a:r>
              <a:rPr lang="en-US" dirty="0" smtClean="0"/>
              <a:t>was convened to provide recommendations to the Secretary on how to ensure that DOE </a:t>
            </a:r>
            <a:r>
              <a:rPr lang="en-US" dirty="0"/>
              <a:t>continues to </a:t>
            </a:r>
            <a:r>
              <a:rPr lang="en-US" dirty="0" smtClean="0"/>
              <a:t>attract and </a:t>
            </a:r>
            <a:r>
              <a:rPr lang="en-US" dirty="0"/>
              <a:t>retain the best </a:t>
            </a:r>
            <a:r>
              <a:rPr lang="en-US" dirty="0" smtClean="0"/>
              <a:t>contractor employees </a:t>
            </a:r>
            <a:r>
              <a:rPr lang="en-US" dirty="0"/>
              <a:t>while facilitating the achievement </a:t>
            </a:r>
            <a:r>
              <a:rPr lang="en-US" dirty="0" smtClean="0"/>
              <a:t>of DOE </a:t>
            </a:r>
            <a:r>
              <a:rPr lang="en-US" dirty="0"/>
              <a:t>missions in </a:t>
            </a:r>
            <a:r>
              <a:rPr lang="en-US" dirty="0" smtClean="0"/>
              <a:t>a cost </a:t>
            </a:r>
            <a:r>
              <a:rPr lang="en-US" dirty="0"/>
              <a:t>effective </a:t>
            </a:r>
            <a:r>
              <a:rPr lang="en-US" dirty="0" smtClean="0"/>
              <a:t>manner.</a:t>
            </a:r>
            <a:endParaRPr lang="en-US" dirty="0"/>
          </a:p>
          <a:p>
            <a:pPr lvl="1"/>
            <a:r>
              <a:rPr lang="en-US" dirty="0" smtClean="0"/>
              <a:t>representatives </a:t>
            </a:r>
            <a:r>
              <a:rPr lang="en-US" dirty="0"/>
              <a:t>from </a:t>
            </a:r>
            <a:r>
              <a:rPr lang="en-US" dirty="0" smtClean="0"/>
              <a:t>NNSA, EM, SC, GC, CFO, and MA</a:t>
            </a:r>
          </a:p>
          <a:p>
            <a:pPr marL="457200" lvl="1" indent="0">
              <a:buNone/>
            </a:pPr>
            <a:endParaRPr lang="en-US" dirty="0" smtClean="0"/>
          </a:p>
          <a:p>
            <a:r>
              <a:rPr lang="en-US" dirty="0" smtClean="0"/>
              <a:t>Recommendations (from June 2016 memo) include:</a:t>
            </a:r>
          </a:p>
          <a:p>
            <a:pPr lvl="1"/>
            <a:r>
              <a:rPr lang="en-US" dirty="0" smtClean="0"/>
              <a:t>Excluding closed DB pension plans</a:t>
            </a:r>
          </a:p>
          <a:p>
            <a:pPr lvl="1"/>
            <a:r>
              <a:rPr lang="en-US" dirty="0" smtClean="0"/>
              <a:t>Not requiring corrective action plans for bargaining unit employees based solely upon </a:t>
            </a:r>
            <a:r>
              <a:rPr lang="en-US" dirty="0" err="1" smtClean="0"/>
              <a:t>BenVal</a:t>
            </a:r>
            <a:r>
              <a:rPr lang="en-US" dirty="0" smtClean="0"/>
              <a:t> results.</a:t>
            </a:r>
          </a:p>
          <a:p>
            <a:pPr lvl="1"/>
            <a:r>
              <a:rPr lang="en-US" dirty="0" smtClean="0"/>
              <a:t>Review and update of existing comparator groups.</a:t>
            </a:r>
            <a:endParaRPr lang="en-US" dirty="0"/>
          </a:p>
        </p:txBody>
      </p:sp>
    </p:spTree>
    <p:extLst>
      <p:ext uri="{BB962C8B-B14F-4D97-AF65-F5344CB8AC3E}">
        <p14:creationId xmlns:p14="http://schemas.microsoft.com/office/powerpoint/2010/main" val="230357800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Health </a:t>
            </a:r>
            <a:r>
              <a:rPr lang="en-US" dirty="0" smtClean="0"/>
              <a:t>Costs</a:t>
            </a:r>
            <a:endParaRPr lang="en-US" dirty="0"/>
          </a:p>
        </p:txBody>
      </p:sp>
      <p:sp>
        <p:nvSpPr>
          <p:cNvPr id="3" name="Content Placeholder 2"/>
          <p:cNvSpPr>
            <a:spLocks noGrp="1"/>
          </p:cNvSpPr>
          <p:nvPr>
            <p:ph idx="1"/>
          </p:nvPr>
        </p:nvSpPr>
        <p:spPr>
          <a:xfrm>
            <a:off x="381000" y="1371600"/>
            <a:ext cx="8382000" cy="5164138"/>
          </a:xfrm>
        </p:spPr>
        <p:txBody>
          <a:bodyPr/>
          <a:lstStyle/>
          <a:p>
            <a:pPr marL="0" indent="0">
              <a:buNone/>
            </a:pPr>
            <a:r>
              <a:rPr lang="en-US" sz="2000" b="1" u="sng" dirty="0"/>
              <a:t>Health </a:t>
            </a:r>
            <a:r>
              <a:rPr lang="en-US" sz="2000" b="1" u="sng" dirty="0" smtClean="0"/>
              <a:t>costs</a:t>
            </a:r>
            <a:r>
              <a:rPr lang="en-US" sz="2000" dirty="0" smtClean="0"/>
              <a:t> are </a:t>
            </a:r>
            <a:r>
              <a:rPr lang="en-US" sz="2000" dirty="0"/>
              <a:t>expected to be more significant than </a:t>
            </a:r>
            <a:r>
              <a:rPr lang="en-US" sz="2000" dirty="0" smtClean="0"/>
              <a:t>pension costs in </a:t>
            </a:r>
            <a:r>
              <a:rPr lang="en-US" sz="2000" dirty="0"/>
              <a:t>the future. A moderate rise in </a:t>
            </a:r>
            <a:r>
              <a:rPr lang="en-US" sz="2000" dirty="0" smtClean="0"/>
              <a:t>healthcare costs </a:t>
            </a:r>
            <a:r>
              <a:rPr lang="en-US" sz="2000" dirty="0"/>
              <a:t>is expected until </a:t>
            </a:r>
            <a:r>
              <a:rPr lang="en-US" sz="2000" dirty="0" smtClean="0"/>
              <a:t>employers have to begin responding </a:t>
            </a:r>
            <a:r>
              <a:rPr lang="en-US" sz="2000" dirty="0"/>
              <a:t>to the Affordable Care Act Excise Tax (the “Cadillac Plan Tax”). </a:t>
            </a:r>
            <a:endParaRPr lang="en-US" sz="2000" dirty="0" smtClean="0"/>
          </a:p>
          <a:p>
            <a:pPr marL="914400" lvl="2" indent="-223838"/>
            <a:r>
              <a:rPr lang="en-US" sz="2000" dirty="0" smtClean="0"/>
              <a:t>Most DOE contractor health benefit costs continue to exceed external benchmarks.</a:t>
            </a:r>
          </a:p>
          <a:p>
            <a:pPr marL="914400" lvl="2" indent="-223838"/>
            <a:r>
              <a:rPr lang="en-US" sz="2000" dirty="0" smtClean="0"/>
              <a:t>But, the movement </a:t>
            </a:r>
            <a:r>
              <a:rPr lang="en-US" sz="2000" dirty="0"/>
              <a:t>to </a:t>
            </a:r>
            <a:r>
              <a:rPr lang="en-US" sz="2000" dirty="0" smtClean="0"/>
              <a:t>fixed subsidies and exchanges in place of existing </a:t>
            </a:r>
            <a:r>
              <a:rPr lang="en-US" sz="2000" dirty="0"/>
              <a:t>DB medical </a:t>
            </a:r>
            <a:r>
              <a:rPr lang="en-US" sz="2000" dirty="0" smtClean="0"/>
              <a:t>plans has </a:t>
            </a:r>
            <a:r>
              <a:rPr lang="en-US" sz="2000" dirty="0"/>
              <a:t>assisted cost reductions, while protecting benefits. </a:t>
            </a:r>
          </a:p>
          <a:p>
            <a:pPr marL="914400" indent="-223838"/>
            <a:r>
              <a:rPr lang="en-US" sz="2000" dirty="0" smtClean="0"/>
              <a:t>Retiree </a:t>
            </a:r>
            <a:r>
              <a:rPr lang="en-US" sz="2000" dirty="0"/>
              <a:t>Health </a:t>
            </a:r>
            <a:r>
              <a:rPr lang="en-US" sz="2000" dirty="0" smtClean="0"/>
              <a:t>costs have made </a:t>
            </a:r>
            <a:r>
              <a:rPr lang="en-US" sz="2000" dirty="0"/>
              <a:t>significant movement toward benchmarks, but remain above the benchmarks. Many plans are closed to new hires; however, since cash costs are “pay as you go,” there is little cost reduction in the near term.</a:t>
            </a:r>
          </a:p>
          <a:p>
            <a:endParaRPr lang="en-US" dirty="0"/>
          </a:p>
        </p:txBody>
      </p:sp>
    </p:spTree>
    <p:extLst>
      <p:ext uri="{BB962C8B-B14F-4D97-AF65-F5344CB8AC3E}">
        <p14:creationId xmlns:p14="http://schemas.microsoft.com/office/powerpoint/2010/main" val="273730548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Executive Order 13673</a:t>
            </a:r>
            <a:endParaRPr lang="en-US" dirty="0"/>
          </a:p>
        </p:txBody>
      </p:sp>
      <p:sp>
        <p:nvSpPr>
          <p:cNvPr id="3" name="Content Placeholder 2"/>
          <p:cNvSpPr>
            <a:spLocks noGrp="1"/>
          </p:cNvSpPr>
          <p:nvPr>
            <p:ph idx="1"/>
          </p:nvPr>
        </p:nvSpPr>
        <p:spPr>
          <a:xfrm>
            <a:off x="460375" y="1143000"/>
            <a:ext cx="8223250" cy="5164138"/>
          </a:xfrm>
        </p:spPr>
        <p:txBody>
          <a:bodyPr/>
          <a:lstStyle/>
          <a:p>
            <a:pPr lvl="0"/>
            <a:r>
              <a:rPr lang="en-US" dirty="0">
                <a:solidFill>
                  <a:srgbClr val="000000"/>
                </a:solidFill>
              </a:rPr>
              <a:t>EO 13673 (7/31/14, </a:t>
            </a:r>
            <a:r>
              <a:rPr lang="en-US" dirty="0" smtClean="0">
                <a:solidFill>
                  <a:srgbClr val="000000"/>
                </a:solidFill>
              </a:rPr>
              <a:t>12/11/14) </a:t>
            </a:r>
            <a:r>
              <a:rPr lang="en-US" dirty="0">
                <a:solidFill>
                  <a:srgbClr val="000000"/>
                </a:solidFill>
              </a:rPr>
              <a:t>was designed to increase efficiency/cost savings in government contracting by ensuring that Federal contractors understand and comply with labor </a:t>
            </a:r>
            <a:r>
              <a:rPr lang="en-US" dirty="0" smtClean="0">
                <a:solidFill>
                  <a:srgbClr val="000000"/>
                </a:solidFill>
              </a:rPr>
              <a:t>laws.</a:t>
            </a:r>
            <a:endParaRPr lang="en-US" dirty="0">
              <a:solidFill>
                <a:srgbClr val="000000"/>
              </a:solidFill>
            </a:endParaRPr>
          </a:p>
          <a:p>
            <a:pPr lvl="1"/>
            <a:r>
              <a:rPr lang="en-US" u="sng" dirty="0">
                <a:solidFill>
                  <a:srgbClr val="000000"/>
                </a:solidFill>
              </a:rPr>
              <a:t>Disclose </a:t>
            </a:r>
            <a:r>
              <a:rPr lang="en-US" u="sng" dirty="0" smtClean="0">
                <a:solidFill>
                  <a:srgbClr val="000000"/>
                </a:solidFill>
              </a:rPr>
              <a:t>compliance issues</a:t>
            </a:r>
            <a:r>
              <a:rPr lang="en-US" dirty="0" smtClean="0">
                <a:solidFill>
                  <a:srgbClr val="000000"/>
                </a:solidFill>
              </a:rPr>
              <a:t>: EO applies </a:t>
            </a:r>
            <a:r>
              <a:rPr lang="en-US" dirty="0">
                <a:solidFill>
                  <a:srgbClr val="000000"/>
                </a:solidFill>
              </a:rPr>
              <a:t>to all contracts </a:t>
            </a:r>
            <a:r>
              <a:rPr lang="en-US" dirty="0" smtClean="0">
                <a:solidFill>
                  <a:srgbClr val="000000"/>
                </a:solidFill>
              </a:rPr>
              <a:t>and subcontracts (other than COTS) larger </a:t>
            </a:r>
            <a:r>
              <a:rPr lang="en-US" dirty="0">
                <a:solidFill>
                  <a:srgbClr val="000000"/>
                </a:solidFill>
              </a:rPr>
              <a:t>than $</a:t>
            </a:r>
            <a:r>
              <a:rPr lang="en-US" dirty="0" smtClean="0">
                <a:solidFill>
                  <a:srgbClr val="000000"/>
                </a:solidFill>
              </a:rPr>
              <a:t>500,000.</a:t>
            </a:r>
            <a:endParaRPr lang="en-US" dirty="0">
              <a:solidFill>
                <a:srgbClr val="000000"/>
              </a:solidFill>
            </a:endParaRPr>
          </a:p>
          <a:p>
            <a:pPr lvl="2"/>
            <a:r>
              <a:rPr lang="en-US" dirty="0">
                <a:solidFill>
                  <a:srgbClr val="000000"/>
                </a:solidFill>
              </a:rPr>
              <a:t>Offerors and contractors report civil judgments, arbitral awards/decisions, and administrative merits determinations for 14 named laws and equivalent State </a:t>
            </a:r>
            <a:r>
              <a:rPr lang="en-US" dirty="0" smtClean="0">
                <a:solidFill>
                  <a:srgbClr val="000000"/>
                </a:solidFill>
              </a:rPr>
              <a:t>laws.</a:t>
            </a:r>
            <a:endParaRPr lang="en-US" dirty="0">
              <a:solidFill>
                <a:srgbClr val="000000"/>
              </a:solidFill>
            </a:endParaRPr>
          </a:p>
          <a:p>
            <a:pPr lvl="2"/>
            <a:r>
              <a:rPr lang="en-US" dirty="0">
                <a:solidFill>
                  <a:srgbClr val="000000"/>
                </a:solidFill>
              </a:rPr>
              <a:t>Covered subcontractors must report same information to Department of </a:t>
            </a:r>
            <a:r>
              <a:rPr lang="en-US" dirty="0" smtClean="0">
                <a:solidFill>
                  <a:srgbClr val="000000"/>
                </a:solidFill>
              </a:rPr>
              <a:t>Labor.</a:t>
            </a:r>
            <a:endParaRPr lang="en-US" dirty="0">
              <a:solidFill>
                <a:srgbClr val="000000"/>
              </a:solidFill>
            </a:endParaRPr>
          </a:p>
          <a:p>
            <a:pPr lvl="1"/>
            <a:r>
              <a:rPr lang="en-US" u="sng" dirty="0">
                <a:solidFill>
                  <a:srgbClr val="000000"/>
                </a:solidFill>
              </a:rPr>
              <a:t>Assess disclosures</a:t>
            </a:r>
            <a:r>
              <a:rPr lang="en-US" dirty="0">
                <a:solidFill>
                  <a:srgbClr val="000000"/>
                </a:solidFill>
              </a:rPr>
              <a:t>: Contracting Officers, in consultation with Agency Labor Compliance Advisors (ALCAs), take compliance information into account in making responsibility </a:t>
            </a:r>
            <a:r>
              <a:rPr lang="en-US" dirty="0" smtClean="0">
                <a:solidFill>
                  <a:srgbClr val="000000"/>
                </a:solidFill>
              </a:rPr>
              <a:t>determinations.</a:t>
            </a:r>
            <a:endParaRPr lang="en-US" dirty="0">
              <a:solidFill>
                <a:srgbClr val="000000"/>
              </a:solidFill>
            </a:endParaRPr>
          </a:p>
          <a:p>
            <a:pPr lvl="1"/>
            <a:r>
              <a:rPr lang="en-US" u="sng" dirty="0">
                <a:solidFill>
                  <a:srgbClr val="000000"/>
                </a:solidFill>
              </a:rPr>
              <a:t>Provide assistance</a:t>
            </a:r>
            <a:r>
              <a:rPr lang="en-US" dirty="0">
                <a:solidFill>
                  <a:srgbClr val="000000"/>
                </a:solidFill>
              </a:rPr>
              <a:t>: Help contractors come into compliance with labor </a:t>
            </a:r>
            <a:r>
              <a:rPr lang="en-US" dirty="0" smtClean="0">
                <a:solidFill>
                  <a:srgbClr val="000000"/>
                </a:solidFill>
              </a:rPr>
              <a:t>laws.</a:t>
            </a:r>
            <a:endParaRPr lang="en-US" u="sng" dirty="0">
              <a:solidFill>
                <a:srgbClr val="000000"/>
              </a:solidFill>
            </a:endParaRPr>
          </a:p>
        </p:txBody>
      </p:sp>
    </p:spTree>
    <p:extLst>
      <p:ext uri="{BB962C8B-B14F-4D97-AF65-F5344CB8AC3E}">
        <p14:creationId xmlns:p14="http://schemas.microsoft.com/office/powerpoint/2010/main" val="364281235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Executive Order 13673:  Proposed Final Rule</a:t>
            </a:r>
          </a:p>
        </p:txBody>
      </p:sp>
      <p:sp>
        <p:nvSpPr>
          <p:cNvPr id="3" name="Content Placeholder 2"/>
          <p:cNvSpPr>
            <a:spLocks noGrp="1"/>
          </p:cNvSpPr>
          <p:nvPr>
            <p:ph idx="1"/>
          </p:nvPr>
        </p:nvSpPr>
        <p:spPr>
          <a:xfrm>
            <a:off x="438852" y="1295400"/>
            <a:ext cx="8223250" cy="5164138"/>
          </a:xfrm>
        </p:spPr>
        <p:txBody>
          <a:bodyPr/>
          <a:lstStyle/>
          <a:p>
            <a:r>
              <a:rPr lang="en-US" dirty="0"/>
              <a:t>The EO and proposed rule</a:t>
            </a:r>
            <a:r>
              <a:rPr lang="en-US" dirty="0" smtClean="0"/>
              <a:t>:</a:t>
            </a:r>
          </a:p>
          <a:p>
            <a:pPr marL="0" indent="0">
              <a:buNone/>
            </a:pPr>
            <a:endParaRPr lang="en-US" dirty="0"/>
          </a:p>
          <a:p>
            <a:pPr lvl="1"/>
            <a:r>
              <a:rPr lang="en-US" b="1" i="1" dirty="0"/>
              <a:t>Do not </a:t>
            </a:r>
            <a:r>
              <a:rPr lang="en-US" dirty="0"/>
              <a:t>apply to contracts and subcontracts less than $500,000 </a:t>
            </a:r>
          </a:p>
          <a:p>
            <a:pPr lvl="2"/>
            <a:r>
              <a:rPr lang="en-US" dirty="0"/>
              <a:t>Likely to exclude many contracts</a:t>
            </a:r>
          </a:p>
          <a:p>
            <a:pPr lvl="2"/>
            <a:r>
              <a:rPr lang="en-US" dirty="0"/>
              <a:t>Intended to limit impact on small </a:t>
            </a:r>
            <a:r>
              <a:rPr lang="en-US" dirty="0" smtClean="0"/>
              <a:t>businesses.</a:t>
            </a:r>
            <a:endParaRPr lang="en-US" dirty="0"/>
          </a:p>
          <a:p>
            <a:pPr lvl="1"/>
            <a:r>
              <a:rPr lang="en-US" b="1" i="1" dirty="0" smtClean="0"/>
              <a:t>Are not </a:t>
            </a:r>
            <a:r>
              <a:rPr lang="en-US" dirty="0"/>
              <a:t>intended to blacklist contractors </a:t>
            </a:r>
          </a:p>
          <a:p>
            <a:pPr lvl="2"/>
            <a:r>
              <a:rPr lang="en-US" dirty="0"/>
              <a:t>Rule’s goal is to correct violations and help bring contractors into </a:t>
            </a:r>
            <a:r>
              <a:rPr lang="en-US" dirty="0" smtClean="0"/>
              <a:t>compliance.</a:t>
            </a:r>
            <a:endParaRPr lang="en-US" dirty="0"/>
          </a:p>
          <a:p>
            <a:pPr lvl="1"/>
            <a:r>
              <a:rPr lang="en-US" b="1" i="1" dirty="0" smtClean="0"/>
              <a:t>Are </a:t>
            </a:r>
            <a:r>
              <a:rPr lang="en-US" b="1" i="1" dirty="0"/>
              <a:t>not</a:t>
            </a:r>
            <a:r>
              <a:rPr lang="en-US" i="1" dirty="0" smtClean="0"/>
              <a:t> </a:t>
            </a:r>
            <a:r>
              <a:rPr lang="en-US" dirty="0"/>
              <a:t>intended to disrupt procurement process</a:t>
            </a:r>
          </a:p>
          <a:p>
            <a:pPr lvl="2"/>
            <a:r>
              <a:rPr lang="en-US" dirty="0"/>
              <a:t>Contractors are encouraged to engage in pre-assessment process with </a:t>
            </a:r>
            <a:r>
              <a:rPr lang="en-US" dirty="0" smtClean="0"/>
              <a:t>Department of Labor (DOL), contracting, </a:t>
            </a:r>
            <a:r>
              <a:rPr lang="en-US" dirty="0"/>
              <a:t>and enforcement </a:t>
            </a:r>
            <a:r>
              <a:rPr lang="en-US" dirty="0" smtClean="0"/>
              <a:t>agencies where </a:t>
            </a:r>
            <a:r>
              <a:rPr lang="en-US" dirty="0"/>
              <a:t>they are concerned about potential labor law </a:t>
            </a:r>
            <a:r>
              <a:rPr lang="en-US" dirty="0" smtClean="0"/>
              <a:t>violations. </a:t>
            </a:r>
            <a:endParaRPr lang="en-US" dirty="0"/>
          </a:p>
          <a:p>
            <a:pPr lvl="1"/>
            <a:r>
              <a:rPr lang="en-US" b="1" i="1" dirty="0"/>
              <a:t>Phase-in</a:t>
            </a:r>
            <a:r>
              <a:rPr lang="en-US" dirty="0"/>
              <a:t> for </a:t>
            </a:r>
            <a:r>
              <a:rPr lang="en-US" dirty="0" smtClean="0"/>
              <a:t>EO requirements.</a:t>
            </a:r>
            <a:endParaRPr lang="en-US" dirty="0"/>
          </a:p>
          <a:p>
            <a:endParaRPr lang="en-US" dirty="0"/>
          </a:p>
        </p:txBody>
      </p:sp>
    </p:spTree>
    <p:extLst>
      <p:ext uri="{BB962C8B-B14F-4D97-AF65-F5344CB8AC3E}">
        <p14:creationId xmlns:p14="http://schemas.microsoft.com/office/powerpoint/2010/main" val="150419626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Executive Order 13673:  Evaluation of Disclosures</a:t>
            </a:r>
          </a:p>
        </p:txBody>
      </p:sp>
      <p:sp>
        <p:nvSpPr>
          <p:cNvPr id="3" name="Content Placeholder 2"/>
          <p:cNvSpPr>
            <a:spLocks noGrp="1"/>
          </p:cNvSpPr>
          <p:nvPr>
            <p:ph idx="1"/>
          </p:nvPr>
        </p:nvSpPr>
        <p:spPr>
          <a:xfrm>
            <a:off x="460375" y="1219200"/>
            <a:ext cx="8223250" cy="5164138"/>
          </a:xfrm>
        </p:spPr>
        <p:txBody>
          <a:bodyPr/>
          <a:lstStyle/>
          <a:p>
            <a:r>
              <a:rPr lang="en-US" dirty="0"/>
              <a:t>Will consider </a:t>
            </a:r>
            <a:r>
              <a:rPr lang="en-US" i="1" u="sng" dirty="0"/>
              <a:t>all the facts and circumstances</a:t>
            </a:r>
            <a:r>
              <a:rPr lang="en-US" i="1" dirty="0"/>
              <a:t> </a:t>
            </a:r>
            <a:r>
              <a:rPr lang="en-US" dirty="0"/>
              <a:t>surrounding violations, including </a:t>
            </a:r>
            <a:r>
              <a:rPr lang="en-US" dirty="0" smtClean="0"/>
              <a:t>mitigating </a:t>
            </a:r>
            <a:r>
              <a:rPr lang="en-US" dirty="0"/>
              <a:t>factors offered by contractor/subcontractor – </a:t>
            </a:r>
          </a:p>
          <a:p>
            <a:pPr lvl="1"/>
            <a:r>
              <a:rPr lang="en-US" dirty="0"/>
              <a:t>Number of violations</a:t>
            </a:r>
          </a:p>
          <a:p>
            <a:pPr lvl="2"/>
            <a:r>
              <a:rPr lang="en-US" dirty="0"/>
              <a:t>Total number</a:t>
            </a:r>
          </a:p>
          <a:p>
            <a:pPr lvl="2"/>
            <a:r>
              <a:rPr lang="en-US" dirty="0"/>
              <a:t>Number relative to size of the contractor/subcontractor</a:t>
            </a:r>
          </a:p>
          <a:p>
            <a:pPr lvl="1"/>
            <a:r>
              <a:rPr lang="en-US" dirty="0"/>
              <a:t>Repetitive violations of same or similar requirement</a:t>
            </a:r>
          </a:p>
          <a:p>
            <a:pPr lvl="1"/>
            <a:r>
              <a:rPr lang="en-US" dirty="0"/>
              <a:t>Seriousness of violation</a:t>
            </a:r>
          </a:p>
          <a:p>
            <a:pPr lvl="2"/>
            <a:r>
              <a:rPr lang="en-US" dirty="0"/>
              <a:t>Number of employees affected, degree of risk involved, or actual harm done</a:t>
            </a:r>
          </a:p>
          <a:p>
            <a:pPr lvl="1"/>
            <a:r>
              <a:rPr lang="en-US" dirty="0"/>
              <a:t>Whether contractor/subcontractor acted in good faith/reasonably and without knowledge of, reckless disregard for, or indifference to labor violation</a:t>
            </a:r>
          </a:p>
          <a:p>
            <a:endParaRPr lang="en-US" dirty="0"/>
          </a:p>
        </p:txBody>
      </p:sp>
    </p:spTree>
    <p:extLst>
      <p:ext uri="{BB962C8B-B14F-4D97-AF65-F5344CB8AC3E}">
        <p14:creationId xmlns:p14="http://schemas.microsoft.com/office/powerpoint/2010/main" val="141170430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Executive Order 13673: Mitigating Factors</a:t>
            </a:r>
          </a:p>
        </p:txBody>
      </p:sp>
      <p:sp>
        <p:nvSpPr>
          <p:cNvPr id="3" name="Content Placeholder 2"/>
          <p:cNvSpPr>
            <a:spLocks noGrp="1"/>
          </p:cNvSpPr>
          <p:nvPr>
            <p:ph idx="1"/>
          </p:nvPr>
        </p:nvSpPr>
        <p:spPr>
          <a:xfrm>
            <a:off x="460375" y="1219200"/>
            <a:ext cx="8223250" cy="5164138"/>
          </a:xfrm>
        </p:spPr>
        <p:txBody>
          <a:bodyPr/>
          <a:lstStyle/>
          <a:p>
            <a:r>
              <a:rPr lang="en-US" dirty="0"/>
              <a:t>Factors considered in evaluating contractor responses </a:t>
            </a:r>
            <a:endParaRPr lang="en-US" dirty="0" smtClean="0"/>
          </a:p>
          <a:p>
            <a:pPr marL="0" indent="0">
              <a:buNone/>
            </a:pPr>
            <a:endParaRPr lang="en-US" dirty="0"/>
          </a:p>
          <a:p>
            <a:pPr lvl="1"/>
            <a:r>
              <a:rPr lang="en-US" dirty="0"/>
              <a:t>All information contractor/subcontractor deems necessary to demonstrate responsibility</a:t>
            </a:r>
          </a:p>
          <a:p>
            <a:pPr lvl="1"/>
            <a:r>
              <a:rPr lang="en-US" dirty="0"/>
              <a:t>Mitigating factors or remedial measures</a:t>
            </a:r>
          </a:p>
          <a:p>
            <a:pPr lvl="2"/>
            <a:r>
              <a:rPr lang="en-US" dirty="0"/>
              <a:t>Actions taken to address violations</a:t>
            </a:r>
          </a:p>
          <a:p>
            <a:pPr lvl="2"/>
            <a:r>
              <a:rPr lang="en-US" dirty="0"/>
              <a:t>Labor compliance agreements</a:t>
            </a:r>
          </a:p>
          <a:p>
            <a:pPr lvl="2"/>
            <a:r>
              <a:rPr lang="en-US" dirty="0"/>
              <a:t>Other steps to achieve compliance</a:t>
            </a:r>
          </a:p>
          <a:p>
            <a:pPr lvl="1"/>
            <a:r>
              <a:rPr lang="en-US" u="sng" dirty="0"/>
              <a:t>Examples</a:t>
            </a:r>
            <a:r>
              <a:rPr lang="en-US" dirty="0"/>
              <a:t>:</a:t>
            </a:r>
          </a:p>
          <a:p>
            <a:pPr lvl="2"/>
            <a:r>
              <a:rPr lang="en-US" dirty="0"/>
              <a:t>Implementation of a safety and health management program</a:t>
            </a:r>
          </a:p>
          <a:p>
            <a:pPr lvl="2"/>
            <a:r>
              <a:rPr lang="en-US" dirty="0"/>
              <a:t>Collectively-bargained grievance procedure</a:t>
            </a:r>
          </a:p>
          <a:p>
            <a:pPr lvl="2"/>
            <a:r>
              <a:rPr lang="en-US" dirty="0"/>
              <a:t>Long period of compliance following the violations</a:t>
            </a:r>
          </a:p>
          <a:p>
            <a:endParaRPr lang="en-US" dirty="0"/>
          </a:p>
        </p:txBody>
      </p:sp>
    </p:spTree>
    <p:extLst>
      <p:ext uri="{BB962C8B-B14F-4D97-AF65-F5344CB8AC3E}">
        <p14:creationId xmlns:p14="http://schemas.microsoft.com/office/powerpoint/2010/main" val="192872572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Executive Order 13673:  Situation at DOE</a:t>
            </a:r>
          </a:p>
        </p:txBody>
      </p:sp>
      <p:sp>
        <p:nvSpPr>
          <p:cNvPr id="3" name="Content Placeholder 2"/>
          <p:cNvSpPr>
            <a:spLocks noGrp="1"/>
          </p:cNvSpPr>
          <p:nvPr>
            <p:ph idx="1"/>
          </p:nvPr>
        </p:nvSpPr>
        <p:spPr>
          <a:xfrm>
            <a:off x="460375" y="1524000"/>
            <a:ext cx="8223250" cy="5164138"/>
          </a:xfrm>
        </p:spPr>
        <p:txBody>
          <a:bodyPr/>
          <a:lstStyle/>
          <a:p>
            <a:pPr marL="0" indent="0">
              <a:buNone/>
            </a:pPr>
            <a:endParaRPr lang="en-US" sz="2000" dirty="0"/>
          </a:p>
          <a:p>
            <a:r>
              <a:rPr lang="en-US" sz="2000" dirty="0"/>
              <a:t>DOE already does a lot of </a:t>
            </a:r>
            <a:r>
              <a:rPr lang="en-US" sz="2000" dirty="0" smtClean="0"/>
              <a:t>this.</a:t>
            </a:r>
            <a:endParaRPr lang="en-US" sz="2000" dirty="0"/>
          </a:p>
          <a:p>
            <a:pPr marL="0" indent="0">
              <a:buNone/>
            </a:pPr>
            <a:endParaRPr lang="en-US" sz="2000" dirty="0"/>
          </a:p>
          <a:p>
            <a:r>
              <a:rPr lang="en-US" sz="2000" dirty="0"/>
              <a:t>Contractors will be held accountable in award fee determinations for their performance in this regard.</a:t>
            </a:r>
          </a:p>
          <a:p>
            <a:pPr lvl="1"/>
            <a:r>
              <a:rPr lang="en-US" sz="1800" dirty="0" smtClean="0"/>
              <a:t>Most </a:t>
            </a:r>
            <a:r>
              <a:rPr lang="en-US" sz="1800" dirty="0"/>
              <a:t>fee determinations </a:t>
            </a:r>
            <a:r>
              <a:rPr lang="en-US" sz="1800" i="1" dirty="0"/>
              <a:t>already</a:t>
            </a:r>
            <a:r>
              <a:rPr lang="en-US" sz="1800" dirty="0"/>
              <a:t> take into account competent business </a:t>
            </a:r>
            <a:r>
              <a:rPr lang="en-US" sz="1800" dirty="0" smtClean="0"/>
              <a:t>management.</a:t>
            </a:r>
            <a:endParaRPr lang="en-US" sz="1800" dirty="0"/>
          </a:p>
          <a:p>
            <a:pPr lvl="1"/>
            <a:r>
              <a:rPr lang="en-US" sz="1800" dirty="0"/>
              <a:t>And, that in our view certainly includes management of labor and </a:t>
            </a:r>
            <a:r>
              <a:rPr lang="en-US" sz="1800" dirty="0" smtClean="0"/>
              <a:t>benefits.</a:t>
            </a:r>
          </a:p>
          <a:p>
            <a:endParaRPr lang="en-US" sz="2000" dirty="0"/>
          </a:p>
        </p:txBody>
      </p:sp>
    </p:spTree>
    <p:extLst>
      <p:ext uri="{BB962C8B-B14F-4D97-AF65-F5344CB8AC3E}">
        <p14:creationId xmlns:p14="http://schemas.microsoft.com/office/powerpoint/2010/main" val="69176479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38852" y="952830"/>
            <a:ext cx="8223250" cy="4800600"/>
          </a:xfrm>
        </p:spPr>
        <p:txBody>
          <a:bodyPr anchor="ctr">
            <a:normAutofit/>
          </a:bodyPr>
          <a:lstStyle/>
          <a:p>
            <a:pPr marL="0" indent="0" algn="ctr">
              <a:spcBef>
                <a:spcPct val="50000"/>
              </a:spcBef>
              <a:buNone/>
              <a:defRPr/>
            </a:pPr>
            <a:r>
              <a:rPr lang="en-US" sz="3600" b="1" dirty="0" smtClean="0">
                <a:solidFill>
                  <a:srgbClr val="003399"/>
                </a:solidFill>
                <a:effectLst>
                  <a:outerShdw blurRad="38100" dist="38100" dir="2700000" algn="tl">
                    <a:srgbClr val="C0C0C0"/>
                  </a:outerShdw>
                </a:effectLst>
                <a:latin typeface="Book Antiqua" panose="02040602050305030304" pitchFamily="18" charset="0"/>
              </a:rPr>
              <a:t>Recent Developments: </a:t>
            </a:r>
          </a:p>
          <a:p>
            <a:pPr marL="0" indent="0" algn="ctr">
              <a:spcBef>
                <a:spcPct val="50000"/>
              </a:spcBef>
              <a:buNone/>
              <a:defRPr/>
            </a:pPr>
            <a:r>
              <a:rPr lang="en-US" sz="3600" b="1" dirty="0" smtClean="0">
                <a:solidFill>
                  <a:srgbClr val="003399"/>
                </a:solidFill>
                <a:effectLst>
                  <a:outerShdw blurRad="38100" dist="38100" dir="2700000" algn="tl">
                    <a:srgbClr val="C0C0C0"/>
                  </a:outerShdw>
                </a:effectLst>
                <a:latin typeface="Book Antiqua" panose="02040602050305030304" pitchFamily="18" charset="0"/>
              </a:rPr>
              <a:t>Joint Employment</a:t>
            </a:r>
          </a:p>
        </p:txBody>
      </p:sp>
      <p:sp>
        <p:nvSpPr>
          <p:cNvPr id="4" name="Title 3"/>
          <p:cNvSpPr>
            <a:spLocks noGrp="1"/>
          </p:cNvSpPr>
          <p:nvPr>
            <p:ph type="title"/>
          </p:nvPr>
        </p:nvSpPr>
        <p:spPr/>
        <p:txBody>
          <a:bodyPr/>
          <a:lstStyle/>
          <a:p>
            <a:endParaRPr lang="en-US"/>
          </a:p>
        </p:txBody>
      </p:sp>
    </p:spTree>
    <p:extLst>
      <p:ext uri="{BB962C8B-B14F-4D97-AF65-F5344CB8AC3E}">
        <p14:creationId xmlns:p14="http://schemas.microsoft.com/office/powerpoint/2010/main" val="1466657539"/>
      </p:ext>
    </p:extLst>
  </p:cSld>
  <p:clrMapOvr>
    <a:masterClrMapping/>
  </p:clrMapOvr>
  <p:timing>
    <p:tnLst>
      <p:par>
        <p:cTn id="1" dur="indefinite" restart="never" nodeType="tmRoot"/>
      </p:par>
    </p:tnLst>
  </p:timing>
</p:sld>
</file>

<file path=ppt/theme/theme1.xml><?xml version="1.0" encoding="utf-8"?>
<a:theme xmlns:a="http://schemas.openxmlformats.org/drawingml/2006/main" name="ORM Template">
  <a:themeElements>
    <a:clrScheme name="OIR">
      <a:dk1>
        <a:srgbClr val="000000"/>
      </a:dk1>
      <a:lt1>
        <a:srgbClr val="FFFFFF"/>
      </a:lt1>
      <a:dk2>
        <a:srgbClr val="1F497D"/>
      </a:dk2>
      <a:lt2>
        <a:srgbClr val="EEECE1"/>
      </a:lt2>
      <a:accent1>
        <a:srgbClr val="005288"/>
      </a:accent1>
      <a:accent2>
        <a:srgbClr val="8DC63F"/>
      </a:accent2>
      <a:accent3>
        <a:srgbClr val="6799C8"/>
      </a:accent3>
      <a:accent4>
        <a:srgbClr val="FFDD00"/>
      </a:accent4>
      <a:accent5>
        <a:srgbClr val="7F7F7F"/>
      </a:accent5>
      <a:accent6>
        <a:srgbClr val="0C0C0C"/>
      </a:accent6>
      <a:hlink>
        <a:srgbClr val="0000FF"/>
      </a:hlink>
      <a:folHlink>
        <a:srgbClr val="800080"/>
      </a:folHlink>
    </a:clrScheme>
    <a:fontScheme name="Office Them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7310</TotalTime>
  <Words>2724</Words>
  <Application>Microsoft Office PowerPoint</Application>
  <PresentationFormat>On-screen Show (4:3)</PresentationFormat>
  <Paragraphs>199</Paragraphs>
  <Slides>31</Slides>
  <Notes>2</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ORM Template</vt:lpstr>
      <vt:lpstr>PowerPoint Presentation</vt:lpstr>
      <vt:lpstr>Developments in Contractor Human Resources </vt:lpstr>
      <vt:lpstr>PowerPoint Presentation</vt:lpstr>
      <vt:lpstr>Executive Order 13673</vt:lpstr>
      <vt:lpstr>Executive Order 13673:  Proposed Final Rule</vt:lpstr>
      <vt:lpstr>Executive Order 13673:  Evaluation of Disclosures</vt:lpstr>
      <vt:lpstr>Executive Order 13673: Mitigating Factors</vt:lpstr>
      <vt:lpstr>Executive Order 13673:  Situation at DOE</vt:lpstr>
      <vt:lpstr>PowerPoint Presentation</vt:lpstr>
      <vt:lpstr>Browning-Ferris Industries, 362 NLRB No. 186 (Aug. 27, 2015)</vt:lpstr>
      <vt:lpstr>Miller &amp; Anderson, Inc., 364 NLRB No. 39 (July 11, 2016)</vt:lpstr>
      <vt:lpstr>Joint Employer Concepts and the Fair Labor Standards Act (FLSA)</vt:lpstr>
      <vt:lpstr>PowerPoint Presentation</vt:lpstr>
      <vt:lpstr>NLRA Successor Employers</vt:lpstr>
      <vt:lpstr>NLRA Successorship in the Context of  DOE Contract Transitions</vt:lpstr>
      <vt:lpstr>The “Perfectly Clear” NLRA Successor</vt:lpstr>
      <vt:lpstr>The “Perfectly Clear” NLRA Successor (cont’d)</vt:lpstr>
      <vt:lpstr>Successorship under Section 4(c) of Service Contract Labor Standards (formerly known as SCA)</vt:lpstr>
      <vt:lpstr>PowerPoint Presentation</vt:lpstr>
      <vt:lpstr>Guards Bargaining Units and Supervisory Status Determinations</vt:lpstr>
      <vt:lpstr>WSI Savannah River Site (cont’d)</vt:lpstr>
      <vt:lpstr>PowerPoint Presentation</vt:lpstr>
      <vt:lpstr>DOE’s Liabilities* </vt:lpstr>
      <vt:lpstr>Funded Status of Defined Benefit (DB) Pension Plans</vt:lpstr>
      <vt:lpstr>Contractor Pension Contributions</vt:lpstr>
      <vt:lpstr>Recent Changes to DB Pension Plans  </vt:lpstr>
      <vt:lpstr>Contribution Strategy: Plans Requesting Funds in Excess of the Minimum Required Contribution </vt:lpstr>
      <vt:lpstr>Contribution Strategy: Glide Path De-Risking Strategies </vt:lpstr>
      <vt:lpstr>“If you’re in, you’re in . . . ” </vt:lpstr>
      <vt:lpstr>BenVal Task Force and Its Recommendations</vt:lpstr>
      <vt:lpstr>Health Costs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Revising the Labor Strategy With the Idaho Building &amp; Construction Trades Under the Site Stabilization Agreement</dc:title>
  <dc:creator>Allen, Paul H</dc:creator>
  <cp:lastModifiedBy>Peter Murray</cp:lastModifiedBy>
  <cp:revision>592</cp:revision>
  <cp:lastPrinted>2016-07-18T21:36:37Z</cp:lastPrinted>
  <dcterms:created xsi:type="dcterms:W3CDTF">2014-03-26T14:51:30Z</dcterms:created>
  <dcterms:modified xsi:type="dcterms:W3CDTF">2016-07-18T22:47:12Z</dcterms:modified>
</cp:coreProperties>
</file>